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embeddedFontLst>
    <p:embeddedFont>
      <p:font typeface="Lora"/>
      <p:regular r:id="rId93"/>
      <p:bold r:id="rId94"/>
      <p:italic r:id="rId95"/>
      <p:boldItalic r:id="rId96"/>
    </p:embeddedFont>
    <p:embeddedFont>
      <p:font typeface="Helvetica Neue"/>
      <p:regular r:id="rId97"/>
      <p:bold r:id="rId98"/>
      <p:italic r:id="rId99"/>
      <p:boldItalic r:id="rId100"/>
    </p:embeddedFont>
    <p:embeddedFont>
      <p:font typeface="Arial Black"/>
      <p:regular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02" roundtripDataSignature="AMtx7mgxpDUk/RGEmX3GT7MjkTmPlKfu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customschemas.google.com/relationships/presentationmetadata" Target="metadata"/><Relationship Id="rId101" Type="http://schemas.openxmlformats.org/officeDocument/2006/relationships/font" Target="fonts/ArialBlack-regular.fntdata"/><Relationship Id="rId100" Type="http://schemas.openxmlformats.org/officeDocument/2006/relationships/font" Target="fonts/HelveticaNeue-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Lora-italic.fntdata"/><Relationship Id="rId94" Type="http://schemas.openxmlformats.org/officeDocument/2006/relationships/font" Target="fonts/Lora-bold.fntdata"/><Relationship Id="rId97" Type="http://schemas.openxmlformats.org/officeDocument/2006/relationships/font" Target="fonts/HelveticaNeue-regular.fntdata"/><Relationship Id="rId96" Type="http://schemas.openxmlformats.org/officeDocument/2006/relationships/font" Target="fonts/Lora-boldItalic.fntdata"/><Relationship Id="rId11" Type="http://schemas.openxmlformats.org/officeDocument/2006/relationships/slide" Target="slides/slide6.xml"/><Relationship Id="rId99" Type="http://schemas.openxmlformats.org/officeDocument/2006/relationships/font" Target="fonts/HelveticaNeue-italic.fntdata"/><Relationship Id="rId10" Type="http://schemas.openxmlformats.org/officeDocument/2006/relationships/slide" Target="slides/slide5.xml"/><Relationship Id="rId98"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Lora-regular.fntdata"/><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 name="Google Shape;42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 name="Google Shape;50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 name="Google Shape;54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8" name="Google Shape;56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1" name="Google Shape;59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3" name="Google Shape;61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5" name="Google Shape;63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6" name="Google Shape;65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0" name="Google Shape;68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2" name="Google Shape;70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9" name="Google Shape;74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1" name="Google Shape;77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3" name="Google Shape;79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6" name="Google Shape;81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9" name="Google Shape;83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1" name="Google Shape;86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4" name="Google Shape;88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7" name="Google Shape;90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0" name="Google Shape;93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3" name="Google Shape;95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5" name="Google Shape;97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0" name="Google Shape;100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4" name="Google Shape;102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3" name="Google Shape;105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5" name="Google Shape;107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7" name="Google Shape;1097;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0" name="Google Shape;112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1" name="Google Shape;1141;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4" name="Google Shape;116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6" name="Google Shape;1186;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9" name="Google Shape;120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1" name="Google Shape;123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3" name="Google Shape;125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7" name="Google Shape;127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0" name="Google Shape;130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3" name="Google Shape;132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4" name="Google Shape;134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5" name="Google Shape;136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8" name="Google Shape;1388;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0" name="Google Shape;141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2" name="Google Shape;1432;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4" name="Google Shape;1454;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6" name="Google Shape;1476;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7" name="Google Shape;149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9" name="Google Shape;1519;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0" name="Google Shape;154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5" name="Google Shape;1565;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6" name="Google Shape;1596;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1" name="Google Shape;163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3" name="Google Shape;1663;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2" name="Google Shape;1692;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3" name="Google Shape;1713;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4" name="Google Shape;1734;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5" name="Google Shape;1755;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0" name="Google Shape;1780;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3" name="Google Shape;1803;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4" name="Google Shape;1824;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7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5" name="Google Shape;1845;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7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8" name="Google Shape;1878;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7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9" name="Google Shape;1889;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7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9" name="Google Shape;1899;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7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9" name="Google Shape;1909;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p7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9" name="Google Shape;1919;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p7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7" name="Google Shape;195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8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1" name="Google Shape;200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8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6" name="Google Shape;2026;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8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3" name="Google Shape;2093;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5" name="Google Shape;2125;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8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6" name="Google Shape;214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8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0" name="Google Shape;2180;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p8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2" name="Google Shape;2252;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p8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7" name="Google Shape;2277;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91"/>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1"/>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1"/>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100"/>
          <p:cNvSpPr txBox="1"/>
          <p:nvPr>
            <p:ph type="title"/>
          </p:nvPr>
        </p:nvSpPr>
        <p:spPr>
          <a:xfrm>
            <a:off x="513159" y="3365499"/>
            <a:ext cx="6400800" cy="1130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0"/>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0"/>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0"/>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101"/>
          <p:cNvSpPr txBox="1"/>
          <p:nvPr>
            <p:ph type="title"/>
          </p:nvPr>
        </p:nvSpPr>
        <p:spPr>
          <a:xfrm>
            <a:off x="5313759" y="514350"/>
            <a:ext cx="2743200" cy="1028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Font typeface="Arial"/>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1"/>
          <p:cNvSpPr txBox="1"/>
          <p:nvPr>
            <p:ph idx="1" type="body"/>
          </p:nvPr>
        </p:nvSpPr>
        <p:spPr>
          <a:xfrm>
            <a:off x="513159" y="514350"/>
            <a:ext cx="4457700" cy="3981300"/>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450"/>
              </a:spcBef>
              <a:spcAft>
                <a:spcPts val="0"/>
              </a:spcAft>
              <a:buSzPts val="1440"/>
              <a:buChar char="▶"/>
              <a:defRPr/>
            </a:lvl2pPr>
            <a:lvl3pPr indent="-320039" lvl="2" marL="1371600" algn="l">
              <a:lnSpc>
                <a:spcPct val="100000"/>
              </a:lnSpc>
              <a:spcBef>
                <a:spcPts val="450"/>
              </a:spcBef>
              <a:spcAft>
                <a:spcPts val="0"/>
              </a:spcAft>
              <a:buSzPts val="1440"/>
              <a:buChar char="▶"/>
              <a:defRPr/>
            </a:lvl3pPr>
            <a:lvl4pPr indent="-320039" lvl="3" marL="1828800" algn="l">
              <a:lnSpc>
                <a:spcPct val="100000"/>
              </a:lnSpc>
              <a:spcBef>
                <a:spcPts val="450"/>
              </a:spcBef>
              <a:spcAft>
                <a:spcPts val="0"/>
              </a:spcAft>
              <a:buSzPts val="1440"/>
              <a:buChar char="▶"/>
              <a:defRPr/>
            </a:lvl4pPr>
            <a:lvl5pPr indent="-320039" lvl="4" marL="2286000" algn="l">
              <a:lnSpc>
                <a:spcPct val="100000"/>
              </a:lnSpc>
              <a:spcBef>
                <a:spcPts val="450"/>
              </a:spcBef>
              <a:spcAft>
                <a:spcPts val="0"/>
              </a:spcAft>
              <a:buSzPts val="1440"/>
              <a:buChar char="▶"/>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77" name="Google Shape;77;p101"/>
          <p:cNvSpPr txBox="1"/>
          <p:nvPr>
            <p:ph idx="2" type="body"/>
          </p:nvPr>
        </p:nvSpPr>
        <p:spPr>
          <a:xfrm>
            <a:off x="5313759" y="1657350"/>
            <a:ext cx="2743200" cy="1568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40"/>
              </a:spcBef>
              <a:spcAft>
                <a:spcPts val="0"/>
              </a:spcAft>
              <a:buSzPts val="960"/>
              <a:buNone/>
              <a:defRPr sz="1200"/>
            </a:lvl1pPr>
            <a:lvl2pPr indent="-228600" lvl="1" marL="914400" algn="l">
              <a:lnSpc>
                <a:spcPct val="100000"/>
              </a:lnSpc>
              <a:spcBef>
                <a:spcPts val="450"/>
              </a:spcBef>
              <a:spcAft>
                <a:spcPts val="0"/>
              </a:spcAft>
              <a:buSzPts val="720"/>
              <a:buNone/>
              <a:defRPr sz="900"/>
            </a:lvl2pPr>
            <a:lvl3pPr indent="-228600" lvl="2" marL="1371600" algn="l">
              <a:lnSpc>
                <a:spcPct val="100000"/>
              </a:lnSpc>
              <a:spcBef>
                <a:spcPts val="450"/>
              </a:spcBef>
              <a:spcAft>
                <a:spcPts val="0"/>
              </a:spcAft>
              <a:buSzPts val="600"/>
              <a:buNone/>
              <a:defRPr sz="750"/>
            </a:lvl3pPr>
            <a:lvl4pPr indent="-228600" lvl="3" marL="1828800" algn="l">
              <a:lnSpc>
                <a:spcPct val="100000"/>
              </a:lnSpc>
              <a:spcBef>
                <a:spcPts val="450"/>
              </a:spcBef>
              <a:spcAft>
                <a:spcPts val="0"/>
              </a:spcAft>
              <a:buSzPts val="540"/>
              <a:buNone/>
              <a:defRPr sz="675"/>
            </a:lvl4pPr>
            <a:lvl5pPr indent="-228600" lvl="4" marL="2286000" algn="l">
              <a:lnSpc>
                <a:spcPct val="100000"/>
              </a:lnSpc>
              <a:spcBef>
                <a:spcPts val="450"/>
              </a:spcBef>
              <a:spcAft>
                <a:spcPts val="0"/>
              </a:spcAft>
              <a:buSzPts val="540"/>
              <a:buNone/>
              <a:defRPr sz="675"/>
            </a:lvl5pPr>
            <a:lvl6pPr indent="-228600" lvl="5" marL="2743200" algn="l">
              <a:lnSpc>
                <a:spcPct val="100000"/>
              </a:lnSpc>
              <a:spcBef>
                <a:spcPts val="450"/>
              </a:spcBef>
              <a:spcAft>
                <a:spcPts val="0"/>
              </a:spcAft>
              <a:buSzPts val="540"/>
              <a:buNone/>
              <a:defRPr sz="675"/>
            </a:lvl6pPr>
            <a:lvl7pPr indent="-228600" lvl="6" marL="3200400" algn="l">
              <a:lnSpc>
                <a:spcPct val="100000"/>
              </a:lnSpc>
              <a:spcBef>
                <a:spcPts val="450"/>
              </a:spcBef>
              <a:spcAft>
                <a:spcPts val="0"/>
              </a:spcAft>
              <a:buSzPts val="540"/>
              <a:buNone/>
              <a:defRPr sz="675"/>
            </a:lvl7pPr>
            <a:lvl8pPr indent="-228600" lvl="7" marL="3657600" algn="l">
              <a:lnSpc>
                <a:spcPct val="100000"/>
              </a:lnSpc>
              <a:spcBef>
                <a:spcPts val="450"/>
              </a:spcBef>
              <a:spcAft>
                <a:spcPts val="0"/>
              </a:spcAft>
              <a:buSzPts val="540"/>
              <a:buNone/>
              <a:defRPr sz="675"/>
            </a:lvl8pPr>
            <a:lvl9pPr indent="-228600" lvl="8" marL="4114800" algn="l">
              <a:lnSpc>
                <a:spcPct val="100000"/>
              </a:lnSpc>
              <a:spcBef>
                <a:spcPts val="450"/>
              </a:spcBef>
              <a:spcAft>
                <a:spcPts val="450"/>
              </a:spcAft>
              <a:buSzPts val="540"/>
              <a:buNone/>
              <a:defRPr sz="675"/>
            </a:lvl9pPr>
          </a:lstStyle>
          <a:p/>
        </p:txBody>
      </p:sp>
      <p:sp>
        <p:nvSpPr>
          <p:cNvPr id="78" name="Google Shape;78;p101"/>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01"/>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01"/>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102"/>
          <p:cNvSpPr txBox="1"/>
          <p:nvPr>
            <p:ph type="title"/>
          </p:nvPr>
        </p:nvSpPr>
        <p:spPr>
          <a:xfrm>
            <a:off x="3542109" y="1085850"/>
            <a:ext cx="4515000" cy="857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100"/>
              <a:buFont typeface="Arial"/>
              <a:buNone/>
              <a:defRPr b="0" sz="2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02"/>
          <p:cNvSpPr/>
          <p:nvPr>
            <p:ph idx="2" type="pic"/>
          </p:nvPr>
        </p:nvSpPr>
        <p:spPr>
          <a:xfrm>
            <a:off x="741759" y="685800"/>
            <a:ext cx="2460600" cy="34290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84" name="Google Shape;84;p102"/>
          <p:cNvSpPr txBox="1"/>
          <p:nvPr>
            <p:ph idx="1" type="body"/>
          </p:nvPr>
        </p:nvSpPr>
        <p:spPr>
          <a:xfrm>
            <a:off x="3542109" y="2082800"/>
            <a:ext cx="4515900" cy="1536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70"/>
              </a:spcBef>
              <a:spcAft>
                <a:spcPts val="0"/>
              </a:spcAft>
              <a:buSzPts val="1080"/>
              <a:buNone/>
              <a:defRPr sz="1350"/>
            </a:lvl1pPr>
            <a:lvl2pPr indent="-228600" lvl="1" marL="914400" algn="l">
              <a:lnSpc>
                <a:spcPct val="100000"/>
              </a:lnSpc>
              <a:spcBef>
                <a:spcPts val="450"/>
              </a:spcBef>
              <a:spcAft>
                <a:spcPts val="0"/>
              </a:spcAft>
              <a:buSzPts val="720"/>
              <a:buNone/>
              <a:defRPr sz="900"/>
            </a:lvl2pPr>
            <a:lvl3pPr indent="-228600" lvl="2" marL="1371600" algn="l">
              <a:lnSpc>
                <a:spcPct val="100000"/>
              </a:lnSpc>
              <a:spcBef>
                <a:spcPts val="450"/>
              </a:spcBef>
              <a:spcAft>
                <a:spcPts val="0"/>
              </a:spcAft>
              <a:buSzPts val="600"/>
              <a:buNone/>
              <a:defRPr sz="750"/>
            </a:lvl3pPr>
            <a:lvl4pPr indent="-228600" lvl="3" marL="1828800" algn="l">
              <a:lnSpc>
                <a:spcPct val="100000"/>
              </a:lnSpc>
              <a:spcBef>
                <a:spcPts val="450"/>
              </a:spcBef>
              <a:spcAft>
                <a:spcPts val="0"/>
              </a:spcAft>
              <a:buSzPts val="540"/>
              <a:buNone/>
              <a:defRPr sz="675"/>
            </a:lvl4pPr>
            <a:lvl5pPr indent="-228600" lvl="4" marL="2286000" algn="l">
              <a:lnSpc>
                <a:spcPct val="100000"/>
              </a:lnSpc>
              <a:spcBef>
                <a:spcPts val="450"/>
              </a:spcBef>
              <a:spcAft>
                <a:spcPts val="0"/>
              </a:spcAft>
              <a:buSzPts val="540"/>
              <a:buNone/>
              <a:defRPr sz="675"/>
            </a:lvl5pPr>
            <a:lvl6pPr indent="-228600" lvl="5" marL="2743200" algn="l">
              <a:lnSpc>
                <a:spcPct val="100000"/>
              </a:lnSpc>
              <a:spcBef>
                <a:spcPts val="450"/>
              </a:spcBef>
              <a:spcAft>
                <a:spcPts val="0"/>
              </a:spcAft>
              <a:buSzPts val="540"/>
              <a:buNone/>
              <a:defRPr sz="675"/>
            </a:lvl6pPr>
            <a:lvl7pPr indent="-228600" lvl="6" marL="3200400" algn="l">
              <a:lnSpc>
                <a:spcPct val="100000"/>
              </a:lnSpc>
              <a:spcBef>
                <a:spcPts val="450"/>
              </a:spcBef>
              <a:spcAft>
                <a:spcPts val="0"/>
              </a:spcAft>
              <a:buSzPts val="540"/>
              <a:buNone/>
              <a:defRPr sz="675"/>
            </a:lvl7pPr>
            <a:lvl8pPr indent="-228600" lvl="7" marL="3657600" algn="l">
              <a:lnSpc>
                <a:spcPct val="100000"/>
              </a:lnSpc>
              <a:spcBef>
                <a:spcPts val="450"/>
              </a:spcBef>
              <a:spcAft>
                <a:spcPts val="0"/>
              </a:spcAft>
              <a:buSzPts val="540"/>
              <a:buNone/>
              <a:defRPr sz="675"/>
            </a:lvl8pPr>
            <a:lvl9pPr indent="-228600" lvl="8" marL="4114800" algn="l">
              <a:lnSpc>
                <a:spcPct val="100000"/>
              </a:lnSpc>
              <a:spcBef>
                <a:spcPts val="450"/>
              </a:spcBef>
              <a:spcAft>
                <a:spcPts val="450"/>
              </a:spcAft>
              <a:buSzPts val="540"/>
              <a:buNone/>
              <a:defRPr sz="675"/>
            </a:lvl9pPr>
          </a:lstStyle>
          <a:p/>
        </p:txBody>
      </p:sp>
      <p:sp>
        <p:nvSpPr>
          <p:cNvPr id="85" name="Google Shape;85;p102"/>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02"/>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02"/>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8" name="Shape 88"/>
        <p:cNvGrpSpPr/>
        <p:nvPr/>
      </p:nvGrpSpPr>
      <p:grpSpPr>
        <a:xfrm>
          <a:off x="0" y="0"/>
          <a:ext cx="0" cy="0"/>
          <a:chOff x="0" y="0"/>
          <a:chExt cx="0" cy="0"/>
        </a:xfrm>
      </p:grpSpPr>
      <p:sp>
        <p:nvSpPr>
          <p:cNvPr id="89" name="Google Shape;89;p103"/>
          <p:cNvSpPr txBox="1"/>
          <p:nvPr>
            <p:ph type="title"/>
          </p:nvPr>
        </p:nvSpPr>
        <p:spPr>
          <a:xfrm>
            <a:off x="513159" y="3365499"/>
            <a:ext cx="6400800" cy="1130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03"/>
          <p:cNvSpPr/>
          <p:nvPr>
            <p:ph idx="2" type="pic"/>
          </p:nvPr>
        </p:nvSpPr>
        <p:spPr>
          <a:xfrm>
            <a:off x="514350" y="400050"/>
            <a:ext cx="8114100" cy="23433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91" name="Google Shape;91;p103"/>
          <p:cNvSpPr txBox="1"/>
          <p:nvPr>
            <p:ph idx="1" type="body"/>
          </p:nvPr>
        </p:nvSpPr>
        <p:spPr>
          <a:xfrm>
            <a:off x="685801" y="2882900"/>
            <a:ext cx="6228300" cy="342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40"/>
              </a:spcBef>
              <a:spcAft>
                <a:spcPts val="0"/>
              </a:spcAft>
              <a:buSzPts val="960"/>
              <a:buFont typeface="Arial"/>
              <a:buNone/>
              <a:defRPr sz="1200"/>
            </a:lvl1pPr>
            <a:lvl2pPr indent="-228600" lvl="1" marL="914400" algn="l">
              <a:lnSpc>
                <a:spcPct val="100000"/>
              </a:lnSpc>
              <a:spcBef>
                <a:spcPts val="450"/>
              </a:spcBef>
              <a:spcAft>
                <a:spcPts val="0"/>
              </a:spcAft>
              <a:buSzPts val="1080"/>
              <a:buFont typeface="Arial"/>
              <a:buNone/>
              <a:defRPr/>
            </a:lvl2pPr>
            <a:lvl3pPr indent="-228600" lvl="2" marL="1371600" algn="l">
              <a:lnSpc>
                <a:spcPct val="100000"/>
              </a:lnSpc>
              <a:spcBef>
                <a:spcPts val="450"/>
              </a:spcBef>
              <a:spcAft>
                <a:spcPts val="0"/>
              </a:spcAft>
              <a:buSzPts val="960"/>
              <a:buFont typeface="Arial"/>
              <a:buNone/>
              <a:defRPr/>
            </a:lvl3pPr>
            <a:lvl4pPr indent="-228600" lvl="3" marL="1828800" algn="l">
              <a:lnSpc>
                <a:spcPct val="100000"/>
              </a:lnSpc>
              <a:spcBef>
                <a:spcPts val="450"/>
              </a:spcBef>
              <a:spcAft>
                <a:spcPts val="0"/>
              </a:spcAft>
              <a:buSzPts val="840"/>
              <a:buFont typeface="Arial"/>
              <a:buNone/>
              <a:defRPr/>
            </a:lvl4pPr>
            <a:lvl5pPr indent="-228600" lvl="4" marL="2286000" algn="l">
              <a:lnSpc>
                <a:spcPct val="100000"/>
              </a:lnSpc>
              <a:spcBef>
                <a:spcPts val="450"/>
              </a:spcBef>
              <a:spcAft>
                <a:spcPts val="0"/>
              </a:spcAft>
              <a:buSzPts val="840"/>
              <a:buFont typeface="Arial"/>
              <a:buNone/>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92" name="Google Shape;92;p103"/>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03"/>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03"/>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5" name="Shape 95"/>
        <p:cNvGrpSpPr/>
        <p:nvPr/>
      </p:nvGrpSpPr>
      <p:grpSpPr>
        <a:xfrm>
          <a:off x="0" y="0"/>
          <a:ext cx="0" cy="0"/>
          <a:chOff x="0" y="0"/>
          <a:chExt cx="0" cy="0"/>
        </a:xfrm>
      </p:grpSpPr>
      <p:sp>
        <p:nvSpPr>
          <p:cNvPr id="96" name="Google Shape;96;p104"/>
          <p:cNvSpPr txBox="1"/>
          <p:nvPr>
            <p:ph type="title"/>
          </p:nvPr>
        </p:nvSpPr>
        <p:spPr>
          <a:xfrm>
            <a:off x="513160" y="514350"/>
            <a:ext cx="7543800" cy="2057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400"/>
              <a:buFont typeface="Arial"/>
              <a:buNone/>
              <a:defRPr b="0" sz="2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04"/>
          <p:cNvSpPr txBox="1"/>
          <p:nvPr>
            <p:ph idx="1" type="body"/>
          </p:nvPr>
        </p:nvSpPr>
        <p:spPr>
          <a:xfrm>
            <a:off x="513159" y="3086100"/>
            <a:ext cx="6402000" cy="14097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300"/>
              </a:spcBef>
              <a:spcAft>
                <a:spcPts val="0"/>
              </a:spcAft>
              <a:buSzPts val="1200"/>
              <a:buNone/>
              <a:defRPr sz="1500">
                <a:solidFill>
                  <a:srgbClr val="68370E"/>
                </a:solidFill>
              </a:defRPr>
            </a:lvl1pPr>
            <a:lvl2pPr indent="-228600" lvl="1" marL="914400" algn="l">
              <a:lnSpc>
                <a:spcPct val="100000"/>
              </a:lnSpc>
              <a:spcBef>
                <a:spcPts val="450"/>
              </a:spcBef>
              <a:spcAft>
                <a:spcPts val="0"/>
              </a:spcAft>
              <a:buSzPts val="1080"/>
              <a:buNone/>
              <a:defRPr sz="1350">
                <a:solidFill>
                  <a:schemeClr val="lt1"/>
                </a:solidFill>
              </a:defRPr>
            </a:lvl2pPr>
            <a:lvl3pPr indent="-228600" lvl="2" marL="1371600" algn="l">
              <a:lnSpc>
                <a:spcPct val="100000"/>
              </a:lnSpc>
              <a:spcBef>
                <a:spcPts val="450"/>
              </a:spcBef>
              <a:spcAft>
                <a:spcPts val="0"/>
              </a:spcAft>
              <a:buSzPts val="960"/>
              <a:buNone/>
              <a:defRPr sz="1200">
                <a:solidFill>
                  <a:schemeClr val="lt1"/>
                </a:solidFill>
              </a:defRPr>
            </a:lvl3pPr>
            <a:lvl4pPr indent="-228600" lvl="3" marL="1828800" algn="l">
              <a:lnSpc>
                <a:spcPct val="100000"/>
              </a:lnSpc>
              <a:spcBef>
                <a:spcPts val="450"/>
              </a:spcBef>
              <a:spcAft>
                <a:spcPts val="0"/>
              </a:spcAft>
              <a:buSzPts val="840"/>
              <a:buNone/>
              <a:defRPr sz="1050">
                <a:solidFill>
                  <a:schemeClr val="lt1"/>
                </a:solidFill>
              </a:defRPr>
            </a:lvl4pPr>
            <a:lvl5pPr indent="-228600" lvl="4" marL="2286000" algn="l">
              <a:lnSpc>
                <a:spcPct val="100000"/>
              </a:lnSpc>
              <a:spcBef>
                <a:spcPts val="450"/>
              </a:spcBef>
              <a:spcAft>
                <a:spcPts val="0"/>
              </a:spcAft>
              <a:buSzPts val="840"/>
              <a:buNone/>
              <a:defRPr sz="1050">
                <a:solidFill>
                  <a:schemeClr val="lt1"/>
                </a:solidFill>
              </a:defRPr>
            </a:lvl5pPr>
            <a:lvl6pPr indent="-228600" lvl="5" marL="2743200" algn="l">
              <a:lnSpc>
                <a:spcPct val="100000"/>
              </a:lnSpc>
              <a:spcBef>
                <a:spcPts val="450"/>
              </a:spcBef>
              <a:spcAft>
                <a:spcPts val="0"/>
              </a:spcAft>
              <a:buSzPts val="840"/>
              <a:buNone/>
              <a:defRPr sz="1050">
                <a:solidFill>
                  <a:schemeClr val="lt1"/>
                </a:solidFill>
              </a:defRPr>
            </a:lvl6pPr>
            <a:lvl7pPr indent="-228600" lvl="6" marL="3200400" algn="l">
              <a:lnSpc>
                <a:spcPct val="100000"/>
              </a:lnSpc>
              <a:spcBef>
                <a:spcPts val="450"/>
              </a:spcBef>
              <a:spcAft>
                <a:spcPts val="0"/>
              </a:spcAft>
              <a:buSzPts val="840"/>
              <a:buNone/>
              <a:defRPr sz="1050">
                <a:solidFill>
                  <a:schemeClr val="lt1"/>
                </a:solidFill>
              </a:defRPr>
            </a:lvl7pPr>
            <a:lvl8pPr indent="-228600" lvl="7" marL="3657600" algn="l">
              <a:lnSpc>
                <a:spcPct val="100000"/>
              </a:lnSpc>
              <a:spcBef>
                <a:spcPts val="450"/>
              </a:spcBef>
              <a:spcAft>
                <a:spcPts val="0"/>
              </a:spcAft>
              <a:buSzPts val="840"/>
              <a:buNone/>
              <a:defRPr sz="1050">
                <a:solidFill>
                  <a:schemeClr val="lt1"/>
                </a:solidFill>
              </a:defRPr>
            </a:lvl8pPr>
            <a:lvl9pPr indent="-228600" lvl="8" marL="4114800" algn="l">
              <a:lnSpc>
                <a:spcPct val="100000"/>
              </a:lnSpc>
              <a:spcBef>
                <a:spcPts val="450"/>
              </a:spcBef>
              <a:spcAft>
                <a:spcPts val="450"/>
              </a:spcAft>
              <a:buSzPts val="840"/>
              <a:buNone/>
              <a:defRPr sz="1050">
                <a:solidFill>
                  <a:schemeClr val="lt1"/>
                </a:solidFill>
              </a:defRPr>
            </a:lvl9pPr>
          </a:lstStyle>
          <a:p/>
        </p:txBody>
      </p:sp>
      <p:sp>
        <p:nvSpPr>
          <p:cNvPr id="98" name="Google Shape;98;p104"/>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04"/>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04"/>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1" name="Shape 101"/>
        <p:cNvGrpSpPr/>
        <p:nvPr/>
      </p:nvGrpSpPr>
      <p:grpSpPr>
        <a:xfrm>
          <a:off x="0" y="0"/>
          <a:ext cx="0" cy="0"/>
          <a:chOff x="0" y="0"/>
          <a:chExt cx="0" cy="0"/>
        </a:xfrm>
      </p:grpSpPr>
      <p:sp>
        <p:nvSpPr>
          <p:cNvPr id="102" name="Google Shape;102;p105"/>
          <p:cNvSpPr txBox="1"/>
          <p:nvPr>
            <p:ph type="title"/>
          </p:nvPr>
        </p:nvSpPr>
        <p:spPr>
          <a:xfrm>
            <a:off x="856059" y="514350"/>
            <a:ext cx="6858000" cy="2057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400"/>
              <a:buFont typeface="Arial"/>
              <a:buNone/>
              <a:defRPr b="0" sz="24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05"/>
          <p:cNvSpPr txBox="1"/>
          <p:nvPr>
            <p:ph idx="1" type="body"/>
          </p:nvPr>
        </p:nvSpPr>
        <p:spPr>
          <a:xfrm>
            <a:off x="1084659" y="2571750"/>
            <a:ext cx="6400800" cy="2859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300"/>
              </a:spcBef>
              <a:spcAft>
                <a:spcPts val="0"/>
              </a:spcAft>
              <a:buSzPts val="1200"/>
              <a:buFont typeface="Arial"/>
              <a:buNone/>
              <a:defRPr/>
            </a:lvl1pPr>
            <a:lvl2pPr indent="-228600" lvl="1" marL="914400" algn="l">
              <a:lnSpc>
                <a:spcPct val="100000"/>
              </a:lnSpc>
              <a:spcBef>
                <a:spcPts val="450"/>
              </a:spcBef>
              <a:spcAft>
                <a:spcPts val="0"/>
              </a:spcAft>
              <a:buSzPts val="1080"/>
              <a:buFont typeface="Arial"/>
              <a:buNone/>
              <a:defRPr/>
            </a:lvl2pPr>
            <a:lvl3pPr indent="-228600" lvl="2" marL="1371600" algn="l">
              <a:lnSpc>
                <a:spcPct val="100000"/>
              </a:lnSpc>
              <a:spcBef>
                <a:spcPts val="450"/>
              </a:spcBef>
              <a:spcAft>
                <a:spcPts val="0"/>
              </a:spcAft>
              <a:buSzPts val="960"/>
              <a:buFont typeface="Arial"/>
              <a:buNone/>
              <a:defRPr/>
            </a:lvl3pPr>
            <a:lvl4pPr indent="-228600" lvl="3" marL="1828800" algn="l">
              <a:lnSpc>
                <a:spcPct val="100000"/>
              </a:lnSpc>
              <a:spcBef>
                <a:spcPts val="450"/>
              </a:spcBef>
              <a:spcAft>
                <a:spcPts val="0"/>
              </a:spcAft>
              <a:buSzPts val="840"/>
              <a:buFont typeface="Arial"/>
              <a:buNone/>
              <a:defRPr/>
            </a:lvl4pPr>
            <a:lvl5pPr indent="-228600" lvl="4" marL="2286000" algn="l">
              <a:lnSpc>
                <a:spcPct val="100000"/>
              </a:lnSpc>
              <a:spcBef>
                <a:spcPts val="450"/>
              </a:spcBef>
              <a:spcAft>
                <a:spcPts val="0"/>
              </a:spcAft>
              <a:buSzPts val="840"/>
              <a:buFont typeface="Arial"/>
              <a:buNone/>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104" name="Google Shape;104;p105"/>
          <p:cNvSpPr txBox="1"/>
          <p:nvPr>
            <p:ph idx="2" type="body"/>
          </p:nvPr>
        </p:nvSpPr>
        <p:spPr>
          <a:xfrm>
            <a:off x="513160" y="3225801"/>
            <a:ext cx="6400800" cy="1263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300"/>
              </a:spcBef>
              <a:spcAft>
                <a:spcPts val="0"/>
              </a:spcAft>
              <a:buSzPts val="1200"/>
              <a:buNone/>
              <a:defRPr sz="1500">
                <a:solidFill>
                  <a:srgbClr val="68370E"/>
                </a:solidFill>
              </a:defRPr>
            </a:lvl1pPr>
            <a:lvl2pPr indent="-228600" lvl="1" marL="914400" algn="l">
              <a:lnSpc>
                <a:spcPct val="100000"/>
              </a:lnSpc>
              <a:spcBef>
                <a:spcPts val="450"/>
              </a:spcBef>
              <a:spcAft>
                <a:spcPts val="0"/>
              </a:spcAft>
              <a:buSzPts val="1080"/>
              <a:buNone/>
              <a:defRPr sz="1350">
                <a:solidFill>
                  <a:schemeClr val="lt1"/>
                </a:solidFill>
              </a:defRPr>
            </a:lvl2pPr>
            <a:lvl3pPr indent="-228600" lvl="2" marL="1371600" algn="l">
              <a:lnSpc>
                <a:spcPct val="100000"/>
              </a:lnSpc>
              <a:spcBef>
                <a:spcPts val="450"/>
              </a:spcBef>
              <a:spcAft>
                <a:spcPts val="0"/>
              </a:spcAft>
              <a:buSzPts val="960"/>
              <a:buNone/>
              <a:defRPr sz="1200">
                <a:solidFill>
                  <a:schemeClr val="lt1"/>
                </a:solidFill>
              </a:defRPr>
            </a:lvl3pPr>
            <a:lvl4pPr indent="-228600" lvl="3" marL="1828800" algn="l">
              <a:lnSpc>
                <a:spcPct val="100000"/>
              </a:lnSpc>
              <a:spcBef>
                <a:spcPts val="450"/>
              </a:spcBef>
              <a:spcAft>
                <a:spcPts val="0"/>
              </a:spcAft>
              <a:buSzPts val="840"/>
              <a:buNone/>
              <a:defRPr sz="1050">
                <a:solidFill>
                  <a:schemeClr val="lt1"/>
                </a:solidFill>
              </a:defRPr>
            </a:lvl4pPr>
            <a:lvl5pPr indent="-228600" lvl="4" marL="2286000" algn="l">
              <a:lnSpc>
                <a:spcPct val="100000"/>
              </a:lnSpc>
              <a:spcBef>
                <a:spcPts val="450"/>
              </a:spcBef>
              <a:spcAft>
                <a:spcPts val="0"/>
              </a:spcAft>
              <a:buSzPts val="840"/>
              <a:buNone/>
              <a:defRPr sz="1050">
                <a:solidFill>
                  <a:schemeClr val="lt1"/>
                </a:solidFill>
              </a:defRPr>
            </a:lvl5pPr>
            <a:lvl6pPr indent="-228600" lvl="5" marL="2743200" algn="l">
              <a:lnSpc>
                <a:spcPct val="100000"/>
              </a:lnSpc>
              <a:spcBef>
                <a:spcPts val="450"/>
              </a:spcBef>
              <a:spcAft>
                <a:spcPts val="0"/>
              </a:spcAft>
              <a:buSzPts val="840"/>
              <a:buNone/>
              <a:defRPr sz="1050">
                <a:solidFill>
                  <a:schemeClr val="lt1"/>
                </a:solidFill>
              </a:defRPr>
            </a:lvl6pPr>
            <a:lvl7pPr indent="-228600" lvl="6" marL="3200400" algn="l">
              <a:lnSpc>
                <a:spcPct val="100000"/>
              </a:lnSpc>
              <a:spcBef>
                <a:spcPts val="450"/>
              </a:spcBef>
              <a:spcAft>
                <a:spcPts val="0"/>
              </a:spcAft>
              <a:buSzPts val="840"/>
              <a:buNone/>
              <a:defRPr sz="1050">
                <a:solidFill>
                  <a:schemeClr val="lt1"/>
                </a:solidFill>
              </a:defRPr>
            </a:lvl7pPr>
            <a:lvl8pPr indent="-228600" lvl="7" marL="3657600" algn="l">
              <a:lnSpc>
                <a:spcPct val="100000"/>
              </a:lnSpc>
              <a:spcBef>
                <a:spcPts val="450"/>
              </a:spcBef>
              <a:spcAft>
                <a:spcPts val="0"/>
              </a:spcAft>
              <a:buSzPts val="840"/>
              <a:buNone/>
              <a:defRPr sz="1050">
                <a:solidFill>
                  <a:schemeClr val="lt1"/>
                </a:solidFill>
              </a:defRPr>
            </a:lvl8pPr>
            <a:lvl9pPr indent="-228600" lvl="8" marL="4114800" algn="l">
              <a:lnSpc>
                <a:spcPct val="100000"/>
              </a:lnSpc>
              <a:spcBef>
                <a:spcPts val="450"/>
              </a:spcBef>
              <a:spcAft>
                <a:spcPts val="450"/>
              </a:spcAft>
              <a:buSzPts val="840"/>
              <a:buNone/>
              <a:defRPr sz="1050">
                <a:solidFill>
                  <a:schemeClr val="lt1"/>
                </a:solidFill>
              </a:defRPr>
            </a:lvl9pPr>
          </a:lstStyle>
          <a:p/>
        </p:txBody>
      </p:sp>
      <p:sp>
        <p:nvSpPr>
          <p:cNvPr id="105" name="Google Shape;105;p105"/>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05"/>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05"/>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05"/>
          <p:cNvSpPr txBox="1"/>
          <p:nvPr/>
        </p:nvSpPr>
        <p:spPr>
          <a:xfrm>
            <a:off x="398859" y="609167"/>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9" name="Google Shape;109;p105"/>
          <p:cNvSpPr txBox="1"/>
          <p:nvPr/>
        </p:nvSpPr>
        <p:spPr>
          <a:xfrm>
            <a:off x="7714059" y="2076451"/>
            <a:ext cx="457200" cy="4386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0" name="Shape 110"/>
        <p:cNvGrpSpPr/>
        <p:nvPr/>
      </p:nvGrpSpPr>
      <p:grpSpPr>
        <a:xfrm>
          <a:off x="0" y="0"/>
          <a:ext cx="0" cy="0"/>
          <a:chOff x="0" y="0"/>
          <a:chExt cx="0" cy="0"/>
        </a:xfrm>
      </p:grpSpPr>
      <p:sp>
        <p:nvSpPr>
          <p:cNvPr id="111" name="Google Shape;111;p106"/>
          <p:cNvSpPr txBox="1"/>
          <p:nvPr>
            <p:ph type="title"/>
          </p:nvPr>
        </p:nvSpPr>
        <p:spPr>
          <a:xfrm>
            <a:off x="513159" y="2571750"/>
            <a:ext cx="6400800" cy="12729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400"/>
              <a:buFont typeface="Arial"/>
              <a:buNone/>
              <a:defRPr b="0" sz="2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06"/>
          <p:cNvSpPr txBox="1"/>
          <p:nvPr>
            <p:ph idx="1" type="body"/>
          </p:nvPr>
        </p:nvSpPr>
        <p:spPr>
          <a:xfrm>
            <a:off x="513158" y="3849736"/>
            <a:ext cx="6402000"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SzPts val="1200"/>
              <a:buNone/>
              <a:defRPr sz="1500">
                <a:solidFill>
                  <a:srgbClr val="68370E"/>
                </a:solidFill>
              </a:defRPr>
            </a:lvl1pPr>
            <a:lvl2pPr indent="-228600" lvl="1" marL="914400" algn="l">
              <a:lnSpc>
                <a:spcPct val="100000"/>
              </a:lnSpc>
              <a:spcBef>
                <a:spcPts val="450"/>
              </a:spcBef>
              <a:spcAft>
                <a:spcPts val="0"/>
              </a:spcAft>
              <a:buSzPts val="1080"/>
              <a:buNone/>
              <a:defRPr sz="1350">
                <a:solidFill>
                  <a:schemeClr val="lt1"/>
                </a:solidFill>
              </a:defRPr>
            </a:lvl2pPr>
            <a:lvl3pPr indent="-228600" lvl="2" marL="1371600" algn="l">
              <a:lnSpc>
                <a:spcPct val="100000"/>
              </a:lnSpc>
              <a:spcBef>
                <a:spcPts val="450"/>
              </a:spcBef>
              <a:spcAft>
                <a:spcPts val="0"/>
              </a:spcAft>
              <a:buSzPts val="960"/>
              <a:buNone/>
              <a:defRPr sz="1200">
                <a:solidFill>
                  <a:schemeClr val="lt1"/>
                </a:solidFill>
              </a:defRPr>
            </a:lvl3pPr>
            <a:lvl4pPr indent="-228600" lvl="3" marL="1828800" algn="l">
              <a:lnSpc>
                <a:spcPct val="100000"/>
              </a:lnSpc>
              <a:spcBef>
                <a:spcPts val="450"/>
              </a:spcBef>
              <a:spcAft>
                <a:spcPts val="0"/>
              </a:spcAft>
              <a:buSzPts val="840"/>
              <a:buNone/>
              <a:defRPr sz="1050">
                <a:solidFill>
                  <a:schemeClr val="lt1"/>
                </a:solidFill>
              </a:defRPr>
            </a:lvl4pPr>
            <a:lvl5pPr indent="-228600" lvl="4" marL="2286000" algn="l">
              <a:lnSpc>
                <a:spcPct val="100000"/>
              </a:lnSpc>
              <a:spcBef>
                <a:spcPts val="450"/>
              </a:spcBef>
              <a:spcAft>
                <a:spcPts val="0"/>
              </a:spcAft>
              <a:buSzPts val="840"/>
              <a:buNone/>
              <a:defRPr sz="1050">
                <a:solidFill>
                  <a:schemeClr val="lt1"/>
                </a:solidFill>
              </a:defRPr>
            </a:lvl5pPr>
            <a:lvl6pPr indent="-228600" lvl="5" marL="2743200" algn="l">
              <a:lnSpc>
                <a:spcPct val="100000"/>
              </a:lnSpc>
              <a:spcBef>
                <a:spcPts val="450"/>
              </a:spcBef>
              <a:spcAft>
                <a:spcPts val="0"/>
              </a:spcAft>
              <a:buSzPts val="840"/>
              <a:buNone/>
              <a:defRPr sz="1050">
                <a:solidFill>
                  <a:schemeClr val="lt1"/>
                </a:solidFill>
              </a:defRPr>
            </a:lvl6pPr>
            <a:lvl7pPr indent="-228600" lvl="6" marL="3200400" algn="l">
              <a:lnSpc>
                <a:spcPct val="100000"/>
              </a:lnSpc>
              <a:spcBef>
                <a:spcPts val="450"/>
              </a:spcBef>
              <a:spcAft>
                <a:spcPts val="0"/>
              </a:spcAft>
              <a:buSzPts val="840"/>
              <a:buNone/>
              <a:defRPr sz="1050">
                <a:solidFill>
                  <a:schemeClr val="lt1"/>
                </a:solidFill>
              </a:defRPr>
            </a:lvl7pPr>
            <a:lvl8pPr indent="-228600" lvl="7" marL="3657600" algn="l">
              <a:lnSpc>
                <a:spcPct val="100000"/>
              </a:lnSpc>
              <a:spcBef>
                <a:spcPts val="450"/>
              </a:spcBef>
              <a:spcAft>
                <a:spcPts val="0"/>
              </a:spcAft>
              <a:buSzPts val="840"/>
              <a:buNone/>
              <a:defRPr sz="1050">
                <a:solidFill>
                  <a:schemeClr val="lt1"/>
                </a:solidFill>
              </a:defRPr>
            </a:lvl8pPr>
            <a:lvl9pPr indent="-228600" lvl="8" marL="4114800" algn="l">
              <a:lnSpc>
                <a:spcPct val="100000"/>
              </a:lnSpc>
              <a:spcBef>
                <a:spcPts val="450"/>
              </a:spcBef>
              <a:spcAft>
                <a:spcPts val="450"/>
              </a:spcAft>
              <a:buSzPts val="840"/>
              <a:buNone/>
              <a:defRPr sz="1050">
                <a:solidFill>
                  <a:schemeClr val="lt1"/>
                </a:solidFill>
              </a:defRPr>
            </a:lvl9pPr>
          </a:lstStyle>
          <a:p/>
        </p:txBody>
      </p:sp>
      <p:sp>
        <p:nvSpPr>
          <p:cNvPr id="113" name="Google Shape;113;p106"/>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06"/>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06"/>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6" name="Shape 116"/>
        <p:cNvGrpSpPr/>
        <p:nvPr/>
      </p:nvGrpSpPr>
      <p:grpSpPr>
        <a:xfrm>
          <a:off x="0" y="0"/>
          <a:ext cx="0" cy="0"/>
          <a:chOff x="0" y="0"/>
          <a:chExt cx="0" cy="0"/>
        </a:xfrm>
      </p:grpSpPr>
      <p:sp>
        <p:nvSpPr>
          <p:cNvPr id="117" name="Google Shape;117;p107"/>
          <p:cNvSpPr txBox="1"/>
          <p:nvPr>
            <p:ph type="title"/>
          </p:nvPr>
        </p:nvSpPr>
        <p:spPr>
          <a:xfrm>
            <a:off x="856060" y="514350"/>
            <a:ext cx="6858000" cy="2057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400"/>
              <a:buFont typeface="Arial"/>
              <a:buNone/>
              <a:defRPr b="0" sz="24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07"/>
          <p:cNvSpPr txBox="1"/>
          <p:nvPr>
            <p:ph idx="1" type="body"/>
          </p:nvPr>
        </p:nvSpPr>
        <p:spPr>
          <a:xfrm>
            <a:off x="513159" y="2946400"/>
            <a:ext cx="6400800" cy="7875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360"/>
              </a:spcBef>
              <a:spcAft>
                <a:spcPts val="0"/>
              </a:spcAft>
              <a:buSzPts val="1440"/>
              <a:buNone/>
              <a:defRPr b="0" sz="1800" cap="none">
                <a:solidFill>
                  <a:schemeClr val="lt1"/>
                </a:solidFill>
              </a:defRPr>
            </a:lvl1pPr>
            <a:lvl2pPr indent="-320040" lvl="1" marL="914400" algn="l">
              <a:lnSpc>
                <a:spcPct val="100000"/>
              </a:lnSpc>
              <a:spcBef>
                <a:spcPts val="450"/>
              </a:spcBef>
              <a:spcAft>
                <a:spcPts val="0"/>
              </a:spcAft>
              <a:buSzPts val="1440"/>
              <a:buChar char="▶"/>
              <a:defRPr/>
            </a:lvl2pPr>
            <a:lvl3pPr indent="-320039" lvl="2" marL="1371600" algn="l">
              <a:lnSpc>
                <a:spcPct val="100000"/>
              </a:lnSpc>
              <a:spcBef>
                <a:spcPts val="450"/>
              </a:spcBef>
              <a:spcAft>
                <a:spcPts val="0"/>
              </a:spcAft>
              <a:buSzPts val="1440"/>
              <a:buChar char="▶"/>
              <a:defRPr/>
            </a:lvl3pPr>
            <a:lvl4pPr indent="-320039" lvl="3" marL="1828800" algn="l">
              <a:lnSpc>
                <a:spcPct val="100000"/>
              </a:lnSpc>
              <a:spcBef>
                <a:spcPts val="450"/>
              </a:spcBef>
              <a:spcAft>
                <a:spcPts val="0"/>
              </a:spcAft>
              <a:buSzPts val="1440"/>
              <a:buChar char="▶"/>
              <a:defRPr/>
            </a:lvl4pPr>
            <a:lvl5pPr indent="-320039" lvl="4" marL="2286000" algn="l">
              <a:lnSpc>
                <a:spcPct val="100000"/>
              </a:lnSpc>
              <a:spcBef>
                <a:spcPts val="450"/>
              </a:spcBef>
              <a:spcAft>
                <a:spcPts val="0"/>
              </a:spcAft>
              <a:buSzPts val="1440"/>
              <a:buChar char="▶"/>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119" name="Google Shape;119;p107"/>
          <p:cNvSpPr txBox="1"/>
          <p:nvPr>
            <p:ph idx="2" type="body"/>
          </p:nvPr>
        </p:nvSpPr>
        <p:spPr>
          <a:xfrm>
            <a:off x="513159" y="3733800"/>
            <a:ext cx="6400800" cy="762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70"/>
              </a:spcBef>
              <a:spcAft>
                <a:spcPts val="0"/>
              </a:spcAft>
              <a:buSzPts val="1080"/>
              <a:buNone/>
              <a:defRPr sz="1350">
                <a:solidFill>
                  <a:srgbClr val="68370E"/>
                </a:solidFill>
              </a:defRPr>
            </a:lvl1pPr>
            <a:lvl2pPr indent="-228600" lvl="1" marL="914400" algn="l">
              <a:lnSpc>
                <a:spcPct val="100000"/>
              </a:lnSpc>
              <a:spcBef>
                <a:spcPts val="450"/>
              </a:spcBef>
              <a:spcAft>
                <a:spcPts val="0"/>
              </a:spcAft>
              <a:buSzPts val="1080"/>
              <a:buNone/>
              <a:defRPr sz="1350">
                <a:solidFill>
                  <a:schemeClr val="lt1"/>
                </a:solidFill>
              </a:defRPr>
            </a:lvl2pPr>
            <a:lvl3pPr indent="-228600" lvl="2" marL="1371600" algn="l">
              <a:lnSpc>
                <a:spcPct val="100000"/>
              </a:lnSpc>
              <a:spcBef>
                <a:spcPts val="450"/>
              </a:spcBef>
              <a:spcAft>
                <a:spcPts val="0"/>
              </a:spcAft>
              <a:buSzPts val="960"/>
              <a:buNone/>
              <a:defRPr sz="1200">
                <a:solidFill>
                  <a:schemeClr val="lt1"/>
                </a:solidFill>
              </a:defRPr>
            </a:lvl3pPr>
            <a:lvl4pPr indent="-228600" lvl="3" marL="1828800" algn="l">
              <a:lnSpc>
                <a:spcPct val="100000"/>
              </a:lnSpc>
              <a:spcBef>
                <a:spcPts val="450"/>
              </a:spcBef>
              <a:spcAft>
                <a:spcPts val="0"/>
              </a:spcAft>
              <a:buSzPts val="840"/>
              <a:buNone/>
              <a:defRPr sz="1050">
                <a:solidFill>
                  <a:schemeClr val="lt1"/>
                </a:solidFill>
              </a:defRPr>
            </a:lvl4pPr>
            <a:lvl5pPr indent="-228600" lvl="4" marL="2286000" algn="l">
              <a:lnSpc>
                <a:spcPct val="100000"/>
              </a:lnSpc>
              <a:spcBef>
                <a:spcPts val="450"/>
              </a:spcBef>
              <a:spcAft>
                <a:spcPts val="0"/>
              </a:spcAft>
              <a:buSzPts val="840"/>
              <a:buNone/>
              <a:defRPr sz="1050">
                <a:solidFill>
                  <a:schemeClr val="lt1"/>
                </a:solidFill>
              </a:defRPr>
            </a:lvl5pPr>
            <a:lvl6pPr indent="-228600" lvl="5" marL="2743200" algn="l">
              <a:lnSpc>
                <a:spcPct val="100000"/>
              </a:lnSpc>
              <a:spcBef>
                <a:spcPts val="450"/>
              </a:spcBef>
              <a:spcAft>
                <a:spcPts val="0"/>
              </a:spcAft>
              <a:buSzPts val="840"/>
              <a:buNone/>
              <a:defRPr sz="1050">
                <a:solidFill>
                  <a:schemeClr val="lt1"/>
                </a:solidFill>
              </a:defRPr>
            </a:lvl6pPr>
            <a:lvl7pPr indent="-228600" lvl="6" marL="3200400" algn="l">
              <a:lnSpc>
                <a:spcPct val="100000"/>
              </a:lnSpc>
              <a:spcBef>
                <a:spcPts val="450"/>
              </a:spcBef>
              <a:spcAft>
                <a:spcPts val="0"/>
              </a:spcAft>
              <a:buSzPts val="840"/>
              <a:buNone/>
              <a:defRPr sz="1050">
                <a:solidFill>
                  <a:schemeClr val="lt1"/>
                </a:solidFill>
              </a:defRPr>
            </a:lvl7pPr>
            <a:lvl8pPr indent="-228600" lvl="7" marL="3657600" algn="l">
              <a:lnSpc>
                <a:spcPct val="100000"/>
              </a:lnSpc>
              <a:spcBef>
                <a:spcPts val="450"/>
              </a:spcBef>
              <a:spcAft>
                <a:spcPts val="0"/>
              </a:spcAft>
              <a:buSzPts val="840"/>
              <a:buNone/>
              <a:defRPr sz="1050">
                <a:solidFill>
                  <a:schemeClr val="lt1"/>
                </a:solidFill>
              </a:defRPr>
            </a:lvl8pPr>
            <a:lvl9pPr indent="-228600" lvl="8" marL="4114800" algn="l">
              <a:lnSpc>
                <a:spcPct val="100000"/>
              </a:lnSpc>
              <a:spcBef>
                <a:spcPts val="450"/>
              </a:spcBef>
              <a:spcAft>
                <a:spcPts val="450"/>
              </a:spcAft>
              <a:buSzPts val="840"/>
              <a:buNone/>
              <a:defRPr sz="1050">
                <a:solidFill>
                  <a:schemeClr val="lt1"/>
                </a:solidFill>
              </a:defRPr>
            </a:lvl9pPr>
          </a:lstStyle>
          <a:p/>
        </p:txBody>
      </p:sp>
      <p:sp>
        <p:nvSpPr>
          <p:cNvPr id="120" name="Google Shape;120;p107"/>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07"/>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07"/>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107"/>
          <p:cNvSpPr txBox="1"/>
          <p:nvPr/>
        </p:nvSpPr>
        <p:spPr>
          <a:xfrm>
            <a:off x="398859" y="609167"/>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4" name="Google Shape;124;p107"/>
          <p:cNvSpPr txBox="1"/>
          <p:nvPr/>
        </p:nvSpPr>
        <p:spPr>
          <a:xfrm>
            <a:off x="7714059" y="2076451"/>
            <a:ext cx="457200" cy="4386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5" name="Shape 125"/>
        <p:cNvGrpSpPr/>
        <p:nvPr/>
      </p:nvGrpSpPr>
      <p:grpSpPr>
        <a:xfrm>
          <a:off x="0" y="0"/>
          <a:ext cx="0" cy="0"/>
          <a:chOff x="0" y="0"/>
          <a:chExt cx="0" cy="0"/>
        </a:xfrm>
      </p:grpSpPr>
      <p:sp>
        <p:nvSpPr>
          <p:cNvPr id="126" name="Google Shape;126;p108"/>
          <p:cNvSpPr txBox="1"/>
          <p:nvPr>
            <p:ph type="title"/>
          </p:nvPr>
        </p:nvSpPr>
        <p:spPr>
          <a:xfrm>
            <a:off x="513160" y="514350"/>
            <a:ext cx="7543800" cy="2057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700"/>
              <a:buFont typeface="Arial"/>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08"/>
          <p:cNvSpPr txBox="1"/>
          <p:nvPr>
            <p:ph idx="1" type="body"/>
          </p:nvPr>
        </p:nvSpPr>
        <p:spPr>
          <a:xfrm>
            <a:off x="513159" y="2946401"/>
            <a:ext cx="6400800" cy="6285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360"/>
              </a:spcBef>
              <a:spcAft>
                <a:spcPts val="0"/>
              </a:spcAft>
              <a:buSzPts val="1440"/>
              <a:buNone/>
              <a:defRPr b="0" sz="1800" cap="none">
                <a:solidFill>
                  <a:schemeClr val="lt1"/>
                </a:solidFill>
              </a:defRPr>
            </a:lvl1pPr>
            <a:lvl2pPr indent="-320040" lvl="1" marL="914400" algn="l">
              <a:lnSpc>
                <a:spcPct val="100000"/>
              </a:lnSpc>
              <a:spcBef>
                <a:spcPts val="450"/>
              </a:spcBef>
              <a:spcAft>
                <a:spcPts val="0"/>
              </a:spcAft>
              <a:buSzPts val="1440"/>
              <a:buChar char="▶"/>
              <a:defRPr/>
            </a:lvl2pPr>
            <a:lvl3pPr indent="-320039" lvl="2" marL="1371600" algn="l">
              <a:lnSpc>
                <a:spcPct val="100000"/>
              </a:lnSpc>
              <a:spcBef>
                <a:spcPts val="450"/>
              </a:spcBef>
              <a:spcAft>
                <a:spcPts val="0"/>
              </a:spcAft>
              <a:buSzPts val="1440"/>
              <a:buChar char="▶"/>
              <a:defRPr/>
            </a:lvl3pPr>
            <a:lvl4pPr indent="-320039" lvl="3" marL="1828800" algn="l">
              <a:lnSpc>
                <a:spcPct val="100000"/>
              </a:lnSpc>
              <a:spcBef>
                <a:spcPts val="450"/>
              </a:spcBef>
              <a:spcAft>
                <a:spcPts val="0"/>
              </a:spcAft>
              <a:buSzPts val="1440"/>
              <a:buChar char="▶"/>
              <a:defRPr/>
            </a:lvl4pPr>
            <a:lvl5pPr indent="-320039" lvl="4" marL="2286000" algn="l">
              <a:lnSpc>
                <a:spcPct val="100000"/>
              </a:lnSpc>
              <a:spcBef>
                <a:spcPts val="450"/>
              </a:spcBef>
              <a:spcAft>
                <a:spcPts val="0"/>
              </a:spcAft>
              <a:buSzPts val="1440"/>
              <a:buChar char="▶"/>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128" name="Google Shape;128;p108"/>
          <p:cNvSpPr txBox="1"/>
          <p:nvPr>
            <p:ph idx="2" type="body"/>
          </p:nvPr>
        </p:nvSpPr>
        <p:spPr>
          <a:xfrm>
            <a:off x="513159" y="3575049"/>
            <a:ext cx="6400800" cy="9207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70"/>
              </a:spcBef>
              <a:spcAft>
                <a:spcPts val="0"/>
              </a:spcAft>
              <a:buSzPts val="1080"/>
              <a:buNone/>
              <a:defRPr sz="1350">
                <a:solidFill>
                  <a:srgbClr val="68370E"/>
                </a:solidFill>
              </a:defRPr>
            </a:lvl1pPr>
            <a:lvl2pPr indent="-228600" lvl="1" marL="914400" algn="l">
              <a:lnSpc>
                <a:spcPct val="100000"/>
              </a:lnSpc>
              <a:spcBef>
                <a:spcPts val="450"/>
              </a:spcBef>
              <a:spcAft>
                <a:spcPts val="0"/>
              </a:spcAft>
              <a:buSzPts val="1080"/>
              <a:buNone/>
              <a:defRPr sz="1350">
                <a:solidFill>
                  <a:schemeClr val="lt1"/>
                </a:solidFill>
              </a:defRPr>
            </a:lvl2pPr>
            <a:lvl3pPr indent="-228600" lvl="2" marL="1371600" algn="l">
              <a:lnSpc>
                <a:spcPct val="100000"/>
              </a:lnSpc>
              <a:spcBef>
                <a:spcPts val="450"/>
              </a:spcBef>
              <a:spcAft>
                <a:spcPts val="0"/>
              </a:spcAft>
              <a:buSzPts val="960"/>
              <a:buNone/>
              <a:defRPr sz="1200">
                <a:solidFill>
                  <a:schemeClr val="lt1"/>
                </a:solidFill>
              </a:defRPr>
            </a:lvl3pPr>
            <a:lvl4pPr indent="-228600" lvl="3" marL="1828800" algn="l">
              <a:lnSpc>
                <a:spcPct val="100000"/>
              </a:lnSpc>
              <a:spcBef>
                <a:spcPts val="450"/>
              </a:spcBef>
              <a:spcAft>
                <a:spcPts val="0"/>
              </a:spcAft>
              <a:buSzPts val="840"/>
              <a:buNone/>
              <a:defRPr sz="1050">
                <a:solidFill>
                  <a:schemeClr val="lt1"/>
                </a:solidFill>
              </a:defRPr>
            </a:lvl4pPr>
            <a:lvl5pPr indent="-228600" lvl="4" marL="2286000" algn="l">
              <a:lnSpc>
                <a:spcPct val="100000"/>
              </a:lnSpc>
              <a:spcBef>
                <a:spcPts val="450"/>
              </a:spcBef>
              <a:spcAft>
                <a:spcPts val="0"/>
              </a:spcAft>
              <a:buSzPts val="840"/>
              <a:buNone/>
              <a:defRPr sz="1050">
                <a:solidFill>
                  <a:schemeClr val="lt1"/>
                </a:solidFill>
              </a:defRPr>
            </a:lvl5pPr>
            <a:lvl6pPr indent="-228600" lvl="5" marL="2743200" algn="l">
              <a:lnSpc>
                <a:spcPct val="100000"/>
              </a:lnSpc>
              <a:spcBef>
                <a:spcPts val="450"/>
              </a:spcBef>
              <a:spcAft>
                <a:spcPts val="0"/>
              </a:spcAft>
              <a:buSzPts val="840"/>
              <a:buNone/>
              <a:defRPr sz="1050">
                <a:solidFill>
                  <a:schemeClr val="lt1"/>
                </a:solidFill>
              </a:defRPr>
            </a:lvl6pPr>
            <a:lvl7pPr indent="-228600" lvl="6" marL="3200400" algn="l">
              <a:lnSpc>
                <a:spcPct val="100000"/>
              </a:lnSpc>
              <a:spcBef>
                <a:spcPts val="450"/>
              </a:spcBef>
              <a:spcAft>
                <a:spcPts val="0"/>
              </a:spcAft>
              <a:buSzPts val="840"/>
              <a:buNone/>
              <a:defRPr sz="1050">
                <a:solidFill>
                  <a:schemeClr val="lt1"/>
                </a:solidFill>
              </a:defRPr>
            </a:lvl7pPr>
            <a:lvl8pPr indent="-228600" lvl="7" marL="3657600" algn="l">
              <a:lnSpc>
                <a:spcPct val="100000"/>
              </a:lnSpc>
              <a:spcBef>
                <a:spcPts val="450"/>
              </a:spcBef>
              <a:spcAft>
                <a:spcPts val="0"/>
              </a:spcAft>
              <a:buSzPts val="840"/>
              <a:buNone/>
              <a:defRPr sz="1050">
                <a:solidFill>
                  <a:schemeClr val="lt1"/>
                </a:solidFill>
              </a:defRPr>
            </a:lvl8pPr>
            <a:lvl9pPr indent="-228600" lvl="8" marL="4114800" algn="l">
              <a:lnSpc>
                <a:spcPct val="100000"/>
              </a:lnSpc>
              <a:spcBef>
                <a:spcPts val="450"/>
              </a:spcBef>
              <a:spcAft>
                <a:spcPts val="450"/>
              </a:spcAft>
              <a:buSzPts val="840"/>
              <a:buNone/>
              <a:defRPr sz="1050">
                <a:solidFill>
                  <a:schemeClr val="lt1"/>
                </a:solidFill>
              </a:defRPr>
            </a:lvl9pPr>
          </a:lstStyle>
          <a:p/>
        </p:txBody>
      </p:sp>
      <p:sp>
        <p:nvSpPr>
          <p:cNvPr id="129" name="Google Shape;129;p108"/>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08"/>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08"/>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2" name="Shape 132"/>
        <p:cNvGrpSpPr/>
        <p:nvPr/>
      </p:nvGrpSpPr>
      <p:grpSpPr>
        <a:xfrm>
          <a:off x="0" y="0"/>
          <a:ext cx="0" cy="0"/>
          <a:chOff x="0" y="0"/>
          <a:chExt cx="0" cy="0"/>
        </a:xfrm>
      </p:grpSpPr>
      <p:sp>
        <p:nvSpPr>
          <p:cNvPr id="133" name="Google Shape;133;p109"/>
          <p:cNvSpPr txBox="1"/>
          <p:nvPr>
            <p:ph type="title"/>
          </p:nvPr>
        </p:nvSpPr>
        <p:spPr>
          <a:xfrm>
            <a:off x="513159" y="3365499"/>
            <a:ext cx="6400800" cy="1130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7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09"/>
          <p:cNvSpPr txBox="1"/>
          <p:nvPr>
            <p:ph idx="1" type="body"/>
          </p:nvPr>
        </p:nvSpPr>
        <p:spPr>
          <a:xfrm rot="5400000">
            <a:off x="2357859" y="-1330349"/>
            <a:ext cx="2711400" cy="64008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450"/>
              </a:spcBef>
              <a:spcAft>
                <a:spcPts val="0"/>
              </a:spcAft>
              <a:buSzPts val="1440"/>
              <a:buChar char="▶"/>
              <a:defRPr/>
            </a:lvl2pPr>
            <a:lvl3pPr indent="-320039" lvl="2" marL="1371600" algn="l">
              <a:lnSpc>
                <a:spcPct val="100000"/>
              </a:lnSpc>
              <a:spcBef>
                <a:spcPts val="450"/>
              </a:spcBef>
              <a:spcAft>
                <a:spcPts val="0"/>
              </a:spcAft>
              <a:buSzPts val="1440"/>
              <a:buChar char="▶"/>
              <a:defRPr/>
            </a:lvl3pPr>
            <a:lvl4pPr indent="-320039" lvl="3" marL="1828800" algn="l">
              <a:lnSpc>
                <a:spcPct val="100000"/>
              </a:lnSpc>
              <a:spcBef>
                <a:spcPts val="450"/>
              </a:spcBef>
              <a:spcAft>
                <a:spcPts val="0"/>
              </a:spcAft>
              <a:buSzPts val="1440"/>
              <a:buChar char="▶"/>
              <a:defRPr/>
            </a:lvl4pPr>
            <a:lvl5pPr indent="-320039" lvl="4" marL="2286000" algn="l">
              <a:lnSpc>
                <a:spcPct val="100000"/>
              </a:lnSpc>
              <a:spcBef>
                <a:spcPts val="450"/>
              </a:spcBef>
              <a:spcAft>
                <a:spcPts val="0"/>
              </a:spcAft>
              <a:buSzPts val="1440"/>
              <a:buChar char="▶"/>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135" name="Google Shape;135;p109"/>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09"/>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09"/>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21" name="Shape 21"/>
        <p:cNvGrpSpPr/>
        <p:nvPr/>
      </p:nvGrpSpPr>
      <p:grpSpPr>
        <a:xfrm>
          <a:off x="0" y="0"/>
          <a:ext cx="0" cy="0"/>
          <a:chOff x="0" y="0"/>
          <a:chExt cx="0" cy="0"/>
        </a:xfrm>
      </p:grpSpPr>
      <p:sp>
        <p:nvSpPr>
          <p:cNvPr id="22" name="Google Shape;22;p92"/>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rmAutofit/>
          </a:bodyPr>
          <a:lstStyle>
            <a:lvl1pPr indent="-228600" lvl="0" marL="457200" marR="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algn="l">
              <a:lnSpc>
                <a:spcPct val="90000"/>
              </a:lnSpc>
              <a:spcBef>
                <a:spcPts val="45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5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5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5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5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5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5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50"/>
              </a:spcBef>
              <a:spcAft>
                <a:spcPts val="45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110"/>
          <p:cNvSpPr txBox="1"/>
          <p:nvPr>
            <p:ph type="title"/>
          </p:nvPr>
        </p:nvSpPr>
        <p:spPr>
          <a:xfrm rot="5400000">
            <a:off x="5571009" y="1457400"/>
            <a:ext cx="3429000" cy="15429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110"/>
          <p:cNvSpPr txBox="1"/>
          <p:nvPr>
            <p:ph idx="1" type="body"/>
          </p:nvPr>
        </p:nvSpPr>
        <p:spPr>
          <a:xfrm rot="5400000">
            <a:off x="1457400" y="-428700"/>
            <a:ext cx="3981300" cy="58674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450"/>
              </a:spcBef>
              <a:spcAft>
                <a:spcPts val="0"/>
              </a:spcAft>
              <a:buSzPts val="1440"/>
              <a:buChar char="▶"/>
              <a:defRPr/>
            </a:lvl2pPr>
            <a:lvl3pPr indent="-320039" lvl="2" marL="1371600" algn="l">
              <a:lnSpc>
                <a:spcPct val="100000"/>
              </a:lnSpc>
              <a:spcBef>
                <a:spcPts val="450"/>
              </a:spcBef>
              <a:spcAft>
                <a:spcPts val="0"/>
              </a:spcAft>
              <a:buSzPts val="1440"/>
              <a:buChar char="▶"/>
              <a:defRPr/>
            </a:lvl3pPr>
            <a:lvl4pPr indent="-320039" lvl="3" marL="1828800" algn="l">
              <a:lnSpc>
                <a:spcPct val="100000"/>
              </a:lnSpc>
              <a:spcBef>
                <a:spcPts val="450"/>
              </a:spcBef>
              <a:spcAft>
                <a:spcPts val="0"/>
              </a:spcAft>
              <a:buSzPts val="1440"/>
              <a:buChar char="▶"/>
              <a:defRPr/>
            </a:lvl4pPr>
            <a:lvl5pPr indent="-320039" lvl="4" marL="2286000" algn="l">
              <a:lnSpc>
                <a:spcPct val="100000"/>
              </a:lnSpc>
              <a:spcBef>
                <a:spcPts val="450"/>
              </a:spcBef>
              <a:spcAft>
                <a:spcPts val="0"/>
              </a:spcAft>
              <a:buSzPts val="1440"/>
              <a:buChar char="▶"/>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141" name="Google Shape;141;p110"/>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10"/>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110"/>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3" name="Shape 23"/>
        <p:cNvGrpSpPr/>
        <p:nvPr/>
      </p:nvGrpSpPr>
      <p:grpSpPr>
        <a:xfrm>
          <a:off x="0" y="0"/>
          <a:ext cx="0" cy="0"/>
          <a:chOff x="0" y="0"/>
          <a:chExt cx="0" cy="0"/>
        </a:xfrm>
      </p:grpSpPr>
      <p:sp>
        <p:nvSpPr>
          <p:cNvPr id="24" name="Google Shape;24;p93"/>
          <p:cNvSpPr txBox="1"/>
          <p:nvPr>
            <p:ph type="title"/>
          </p:nvPr>
        </p:nvSpPr>
        <p:spPr>
          <a:xfrm>
            <a:off x="457200" y="166557"/>
            <a:ext cx="8229600" cy="493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800"/>
              <a:buFont typeface="Calibri"/>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sp>
        <p:nvSpPr>
          <p:cNvPr id="27" name="Google Shape;27;p94"/>
          <p:cNvSpPr txBox="1"/>
          <p:nvPr>
            <p:ph type="ctrTitle"/>
          </p:nvPr>
        </p:nvSpPr>
        <p:spPr>
          <a:xfrm>
            <a:off x="513159" y="514350"/>
            <a:ext cx="6000900" cy="2229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94"/>
          <p:cNvSpPr txBox="1"/>
          <p:nvPr>
            <p:ph idx="1" type="subTitle"/>
          </p:nvPr>
        </p:nvSpPr>
        <p:spPr>
          <a:xfrm>
            <a:off x="513159" y="2882900"/>
            <a:ext cx="4800600" cy="1460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15"/>
              </a:spcBef>
              <a:spcAft>
                <a:spcPts val="0"/>
              </a:spcAft>
              <a:buSzPts val="1260"/>
              <a:buNone/>
              <a:defRPr sz="1575">
                <a:solidFill>
                  <a:srgbClr val="68370E"/>
                </a:solidFill>
              </a:defRPr>
            </a:lvl1pPr>
            <a:lvl2pPr lvl="1" algn="ctr">
              <a:lnSpc>
                <a:spcPct val="100000"/>
              </a:lnSpc>
              <a:spcBef>
                <a:spcPts val="450"/>
              </a:spcBef>
              <a:spcAft>
                <a:spcPts val="0"/>
              </a:spcAft>
              <a:buSzPts val="1080"/>
              <a:buNone/>
              <a:defRPr>
                <a:solidFill>
                  <a:schemeClr val="lt1"/>
                </a:solidFill>
              </a:defRPr>
            </a:lvl2pPr>
            <a:lvl3pPr lvl="2" algn="ctr">
              <a:lnSpc>
                <a:spcPct val="100000"/>
              </a:lnSpc>
              <a:spcBef>
                <a:spcPts val="450"/>
              </a:spcBef>
              <a:spcAft>
                <a:spcPts val="0"/>
              </a:spcAft>
              <a:buSzPts val="960"/>
              <a:buNone/>
              <a:defRPr>
                <a:solidFill>
                  <a:schemeClr val="lt1"/>
                </a:solidFill>
              </a:defRPr>
            </a:lvl3pPr>
            <a:lvl4pPr lvl="3" algn="ctr">
              <a:lnSpc>
                <a:spcPct val="100000"/>
              </a:lnSpc>
              <a:spcBef>
                <a:spcPts val="450"/>
              </a:spcBef>
              <a:spcAft>
                <a:spcPts val="0"/>
              </a:spcAft>
              <a:buSzPts val="840"/>
              <a:buNone/>
              <a:defRPr>
                <a:solidFill>
                  <a:schemeClr val="lt1"/>
                </a:solidFill>
              </a:defRPr>
            </a:lvl4pPr>
            <a:lvl5pPr lvl="4" algn="ctr">
              <a:lnSpc>
                <a:spcPct val="100000"/>
              </a:lnSpc>
              <a:spcBef>
                <a:spcPts val="450"/>
              </a:spcBef>
              <a:spcAft>
                <a:spcPts val="0"/>
              </a:spcAft>
              <a:buSzPts val="840"/>
              <a:buNone/>
              <a:defRPr>
                <a:solidFill>
                  <a:schemeClr val="lt1"/>
                </a:solidFill>
              </a:defRPr>
            </a:lvl5pPr>
            <a:lvl6pPr lvl="5" algn="ctr">
              <a:lnSpc>
                <a:spcPct val="100000"/>
              </a:lnSpc>
              <a:spcBef>
                <a:spcPts val="450"/>
              </a:spcBef>
              <a:spcAft>
                <a:spcPts val="0"/>
              </a:spcAft>
              <a:buSzPts val="840"/>
              <a:buNone/>
              <a:defRPr>
                <a:solidFill>
                  <a:schemeClr val="lt1"/>
                </a:solidFill>
              </a:defRPr>
            </a:lvl6pPr>
            <a:lvl7pPr lvl="6" algn="ctr">
              <a:lnSpc>
                <a:spcPct val="100000"/>
              </a:lnSpc>
              <a:spcBef>
                <a:spcPts val="450"/>
              </a:spcBef>
              <a:spcAft>
                <a:spcPts val="0"/>
              </a:spcAft>
              <a:buSzPts val="840"/>
              <a:buNone/>
              <a:defRPr>
                <a:solidFill>
                  <a:schemeClr val="lt1"/>
                </a:solidFill>
              </a:defRPr>
            </a:lvl7pPr>
            <a:lvl8pPr lvl="7" algn="ctr">
              <a:lnSpc>
                <a:spcPct val="100000"/>
              </a:lnSpc>
              <a:spcBef>
                <a:spcPts val="450"/>
              </a:spcBef>
              <a:spcAft>
                <a:spcPts val="0"/>
              </a:spcAft>
              <a:buSzPts val="840"/>
              <a:buNone/>
              <a:defRPr>
                <a:solidFill>
                  <a:schemeClr val="lt1"/>
                </a:solidFill>
              </a:defRPr>
            </a:lvl8pPr>
            <a:lvl9pPr lvl="8" algn="ctr">
              <a:lnSpc>
                <a:spcPct val="100000"/>
              </a:lnSpc>
              <a:spcBef>
                <a:spcPts val="450"/>
              </a:spcBef>
              <a:spcAft>
                <a:spcPts val="450"/>
              </a:spcAft>
              <a:buSzPts val="840"/>
              <a:buNone/>
              <a:defRPr>
                <a:solidFill>
                  <a:schemeClr val="lt1"/>
                </a:solidFill>
              </a:defRPr>
            </a:lvl9pPr>
          </a:lstStyle>
          <a:p/>
        </p:txBody>
      </p:sp>
      <p:sp>
        <p:nvSpPr>
          <p:cNvPr id="29" name="Google Shape;29;p94"/>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4"/>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4"/>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2" name="Google Shape;32;p94"/>
          <p:cNvCxnSpPr/>
          <p:nvPr/>
        </p:nvCxnSpPr>
        <p:spPr>
          <a:xfrm flipH="1">
            <a:off x="6171009" y="6350"/>
            <a:ext cx="2857500" cy="2857500"/>
          </a:xfrm>
          <a:prstGeom prst="straightConnector1">
            <a:avLst/>
          </a:prstGeom>
          <a:noFill/>
          <a:ln cap="flat" cmpd="sng" w="12700">
            <a:solidFill>
              <a:schemeClr val="lt1"/>
            </a:solidFill>
            <a:prstDash val="solid"/>
            <a:round/>
            <a:headEnd len="sm" w="sm" type="none"/>
            <a:tailEnd len="sm" w="sm" type="none"/>
          </a:ln>
        </p:spPr>
      </p:cxnSp>
      <p:cxnSp>
        <p:nvCxnSpPr>
          <p:cNvPr id="33" name="Google Shape;33;p94"/>
          <p:cNvCxnSpPr/>
          <p:nvPr/>
        </p:nvCxnSpPr>
        <p:spPr>
          <a:xfrm flipH="1">
            <a:off x="4581019" y="68659"/>
            <a:ext cx="4560600" cy="4560600"/>
          </a:xfrm>
          <a:prstGeom prst="straightConnector1">
            <a:avLst/>
          </a:prstGeom>
          <a:noFill/>
          <a:ln cap="flat" cmpd="sng" w="12700">
            <a:solidFill>
              <a:schemeClr val="lt1"/>
            </a:solidFill>
            <a:prstDash val="solid"/>
            <a:round/>
            <a:headEnd len="sm" w="sm" type="none"/>
            <a:tailEnd len="sm" w="sm" type="none"/>
          </a:ln>
        </p:spPr>
      </p:cxnSp>
      <p:cxnSp>
        <p:nvCxnSpPr>
          <p:cNvPr id="34" name="Google Shape;34;p94"/>
          <p:cNvCxnSpPr/>
          <p:nvPr/>
        </p:nvCxnSpPr>
        <p:spPr>
          <a:xfrm flipH="1">
            <a:off x="5426719" y="171450"/>
            <a:ext cx="3714900" cy="3714900"/>
          </a:xfrm>
          <a:prstGeom prst="straightConnector1">
            <a:avLst/>
          </a:prstGeom>
          <a:noFill/>
          <a:ln cap="flat" cmpd="sng" w="12700">
            <a:solidFill>
              <a:schemeClr val="lt1"/>
            </a:solidFill>
            <a:prstDash val="solid"/>
            <a:round/>
            <a:headEnd len="sm" w="sm" type="none"/>
            <a:tailEnd len="sm" w="sm" type="none"/>
          </a:ln>
        </p:spPr>
      </p:cxnSp>
      <p:cxnSp>
        <p:nvCxnSpPr>
          <p:cNvPr id="35" name="Google Shape;35;p94"/>
          <p:cNvCxnSpPr/>
          <p:nvPr/>
        </p:nvCxnSpPr>
        <p:spPr>
          <a:xfrm flipH="1">
            <a:off x="5502020" y="24209"/>
            <a:ext cx="3639600" cy="3639600"/>
          </a:xfrm>
          <a:prstGeom prst="straightConnector1">
            <a:avLst/>
          </a:prstGeom>
          <a:noFill/>
          <a:ln cap="flat" cmpd="sng" w="31750">
            <a:solidFill>
              <a:schemeClr val="lt1"/>
            </a:solidFill>
            <a:prstDash val="solid"/>
            <a:round/>
            <a:headEnd len="sm" w="sm" type="none"/>
            <a:tailEnd len="sm" w="sm" type="none"/>
          </a:ln>
        </p:spPr>
      </p:cxnSp>
      <p:cxnSp>
        <p:nvCxnSpPr>
          <p:cNvPr id="36" name="Google Shape;36;p94"/>
          <p:cNvCxnSpPr/>
          <p:nvPr/>
        </p:nvCxnSpPr>
        <p:spPr>
          <a:xfrm flipH="1">
            <a:off x="5884219" y="457201"/>
            <a:ext cx="3257400" cy="3257400"/>
          </a:xfrm>
          <a:prstGeom prst="straightConnector1">
            <a:avLst/>
          </a:prstGeom>
          <a:noFill/>
          <a:ln cap="flat" cmpd="sng" w="31750">
            <a:solidFill>
              <a:schemeClr val="l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000"/>
              <a:buFont typeface="Arial"/>
              <a:buNone/>
              <a:defRPr/>
            </a:lvl1pPr>
            <a:lvl2pPr lvl="1" algn="l">
              <a:lnSpc>
                <a:spcPct val="100000"/>
              </a:lnSpc>
              <a:spcBef>
                <a:spcPts val="0"/>
              </a:spcBef>
              <a:spcAft>
                <a:spcPts val="0"/>
              </a:spcAft>
              <a:buClr>
                <a:schemeClr val="lt2"/>
              </a:buClr>
              <a:buSzPts val="3000"/>
              <a:buNone/>
              <a:defRPr/>
            </a:lvl2pPr>
            <a:lvl3pPr lvl="2" algn="l">
              <a:lnSpc>
                <a:spcPct val="100000"/>
              </a:lnSpc>
              <a:spcBef>
                <a:spcPts val="0"/>
              </a:spcBef>
              <a:spcAft>
                <a:spcPts val="0"/>
              </a:spcAft>
              <a:buClr>
                <a:schemeClr val="lt2"/>
              </a:buClr>
              <a:buSzPts val="3000"/>
              <a:buNone/>
              <a:defRPr/>
            </a:lvl3pPr>
            <a:lvl4pPr lvl="3" algn="l">
              <a:lnSpc>
                <a:spcPct val="100000"/>
              </a:lnSpc>
              <a:spcBef>
                <a:spcPts val="0"/>
              </a:spcBef>
              <a:spcAft>
                <a:spcPts val="0"/>
              </a:spcAft>
              <a:buClr>
                <a:schemeClr val="lt2"/>
              </a:buClr>
              <a:buSzPts val="3000"/>
              <a:buNone/>
              <a:defRPr/>
            </a:lvl4pPr>
            <a:lvl5pPr lvl="4" algn="l">
              <a:lnSpc>
                <a:spcPct val="100000"/>
              </a:lnSpc>
              <a:spcBef>
                <a:spcPts val="0"/>
              </a:spcBef>
              <a:spcAft>
                <a:spcPts val="0"/>
              </a:spcAft>
              <a:buClr>
                <a:schemeClr val="lt2"/>
              </a:buClr>
              <a:buSzPts val="3000"/>
              <a:buNone/>
              <a:defRPr/>
            </a:lvl5pPr>
            <a:lvl6pPr lvl="5" algn="l">
              <a:lnSpc>
                <a:spcPct val="100000"/>
              </a:lnSpc>
              <a:spcBef>
                <a:spcPts val="0"/>
              </a:spcBef>
              <a:spcAft>
                <a:spcPts val="0"/>
              </a:spcAft>
              <a:buClr>
                <a:schemeClr val="lt2"/>
              </a:buClr>
              <a:buSzPts val="3000"/>
              <a:buNone/>
              <a:defRPr/>
            </a:lvl6pPr>
            <a:lvl7pPr lvl="6" algn="l">
              <a:lnSpc>
                <a:spcPct val="100000"/>
              </a:lnSpc>
              <a:spcBef>
                <a:spcPts val="0"/>
              </a:spcBef>
              <a:spcAft>
                <a:spcPts val="0"/>
              </a:spcAft>
              <a:buClr>
                <a:schemeClr val="lt2"/>
              </a:buClr>
              <a:buSzPts val="3000"/>
              <a:buNone/>
              <a:defRPr/>
            </a:lvl7pPr>
            <a:lvl8pPr lvl="7" algn="l">
              <a:lnSpc>
                <a:spcPct val="100000"/>
              </a:lnSpc>
              <a:spcBef>
                <a:spcPts val="0"/>
              </a:spcBef>
              <a:spcAft>
                <a:spcPts val="0"/>
              </a:spcAft>
              <a:buClr>
                <a:schemeClr val="lt2"/>
              </a:buClr>
              <a:buSzPts val="3000"/>
              <a:buNone/>
              <a:defRPr/>
            </a:lvl8pPr>
            <a:lvl9pPr lvl="8" algn="l">
              <a:lnSpc>
                <a:spcPct val="100000"/>
              </a:lnSpc>
              <a:spcBef>
                <a:spcPts val="0"/>
              </a:spcBef>
              <a:spcAft>
                <a:spcPts val="0"/>
              </a:spcAft>
              <a:buClr>
                <a:schemeClr val="lt2"/>
              </a:buClr>
              <a:buSzPts val="3000"/>
              <a:buNone/>
              <a:defRPr/>
            </a:lvl9pPr>
          </a:lstStyle>
          <a:p/>
        </p:txBody>
      </p:sp>
      <p:sp>
        <p:nvSpPr>
          <p:cNvPr id="39" name="Google Shape;39;p9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40" name="Google Shape;40;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96"/>
          <p:cNvSpPr txBox="1"/>
          <p:nvPr>
            <p:ph type="title"/>
          </p:nvPr>
        </p:nvSpPr>
        <p:spPr>
          <a:xfrm>
            <a:off x="513159" y="3365499"/>
            <a:ext cx="6400800" cy="1130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6"/>
          <p:cNvSpPr txBox="1"/>
          <p:nvPr>
            <p:ph idx="1" type="body"/>
          </p:nvPr>
        </p:nvSpPr>
        <p:spPr>
          <a:xfrm>
            <a:off x="513159" y="514351"/>
            <a:ext cx="6400800" cy="2711400"/>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450"/>
              </a:spcBef>
              <a:spcAft>
                <a:spcPts val="0"/>
              </a:spcAft>
              <a:buSzPts val="1440"/>
              <a:buChar char="▶"/>
              <a:defRPr/>
            </a:lvl2pPr>
            <a:lvl3pPr indent="-320039" lvl="2" marL="1371600" algn="l">
              <a:lnSpc>
                <a:spcPct val="100000"/>
              </a:lnSpc>
              <a:spcBef>
                <a:spcPts val="450"/>
              </a:spcBef>
              <a:spcAft>
                <a:spcPts val="0"/>
              </a:spcAft>
              <a:buSzPts val="1440"/>
              <a:buChar char="▶"/>
              <a:defRPr/>
            </a:lvl3pPr>
            <a:lvl4pPr indent="-320039" lvl="3" marL="1828800" algn="l">
              <a:lnSpc>
                <a:spcPct val="100000"/>
              </a:lnSpc>
              <a:spcBef>
                <a:spcPts val="450"/>
              </a:spcBef>
              <a:spcAft>
                <a:spcPts val="0"/>
              </a:spcAft>
              <a:buSzPts val="1440"/>
              <a:buChar char="▶"/>
              <a:defRPr/>
            </a:lvl4pPr>
            <a:lvl5pPr indent="-320039" lvl="4" marL="2286000" algn="l">
              <a:lnSpc>
                <a:spcPct val="100000"/>
              </a:lnSpc>
              <a:spcBef>
                <a:spcPts val="450"/>
              </a:spcBef>
              <a:spcAft>
                <a:spcPts val="0"/>
              </a:spcAft>
              <a:buSzPts val="1440"/>
              <a:buChar char="▶"/>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44" name="Google Shape;44;p96"/>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96"/>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96"/>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97"/>
          <p:cNvSpPr txBox="1"/>
          <p:nvPr>
            <p:ph type="title"/>
          </p:nvPr>
        </p:nvSpPr>
        <p:spPr>
          <a:xfrm>
            <a:off x="513159" y="1504950"/>
            <a:ext cx="6400800" cy="1711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700"/>
              <a:buFont typeface="Arial"/>
              <a:buNone/>
              <a:defRPr b="0" sz="27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97"/>
          <p:cNvSpPr txBox="1"/>
          <p:nvPr>
            <p:ph idx="1" type="body"/>
          </p:nvPr>
        </p:nvSpPr>
        <p:spPr>
          <a:xfrm>
            <a:off x="513160" y="3371850"/>
            <a:ext cx="6400800" cy="1124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70"/>
              </a:spcBef>
              <a:spcAft>
                <a:spcPts val="0"/>
              </a:spcAft>
              <a:buSzPts val="1080"/>
              <a:buNone/>
              <a:defRPr sz="1350">
                <a:solidFill>
                  <a:srgbClr val="68370E"/>
                </a:solidFill>
              </a:defRPr>
            </a:lvl1pPr>
            <a:lvl2pPr indent="-228600" lvl="1" marL="914400" algn="l">
              <a:lnSpc>
                <a:spcPct val="100000"/>
              </a:lnSpc>
              <a:spcBef>
                <a:spcPts val="450"/>
              </a:spcBef>
              <a:spcAft>
                <a:spcPts val="0"/>
              </a:spcAft>
              <a:buSzPts val="1080"/>
              <a:buNone/>
              <a:defRPr sz="1350">
                <a:solidFill>
                  <a:schemeClr val="lt1"/>
                </a:solidFill>
              </a:defRPr>
            </a:lvl2pPr>
            <a:lvl3pPr indent="-228600" lvl="2" marL="1371600" algn="l">
              <a:lnSpc>
                <a:spcPct val="100000"/>
              </a:lnSpc>
              <a:spcBef>
                <a:spcPts val="450"/>
              </a:spcBef>
              <a:spcAft>
                <a:spcPts val="0"/>
              </a:spcAft>
              <a:buSzPts val="960"/>
              <a:buNone/>
              <a:defRPr sz="1200">
                <a:solidFill>
                  <a:schemeClr val="lt1"/>
                </a:solidFill>
              </a:defRPr>
            </a:lvl3pPr>
            <a:lvl4pPr indent="-228600" lvl="3" marL="1828800" algn="l">
              <a:lnSpc>
                <a:spcPct val="100000"/>
              </a:lnSpc>
              <a:spcBef>
                <a:spcPts val="450"/>
              </a:spcBef>
              <a:spcAft>
                <a:spcPts val="0"/>
              </a:spcAft>
              <a:buSzPts val="840"/>
              <a:buNone/>
              <a:defRPr sz="1050">
                <a:solidFill>
                  <a:schemeClr val="lt1"/>
                </a:solidFill>
              </a:defRPr>
            </a:lvl4pPr>
            <a:lvl5pPr indent="-228600" lvl="4" marL="2286000" algn="l">
              <a:lnSpc>
                <a:spcPct val="100000"/>
              </a:lnSpc>
              <a:spcBef>
                <a:spcPts val="450"/>
              </a:spcBef>
              <a:spcAft>
                <a:spcPts val="0"/>
              </a:spcAft>
              <a:buSzPts val="840"/>
              <a:buNone/>
              <a:defRPr sz="1050">
                <a:solidFill>
                  <a:schemeClr val="lt1"/>
                </a:solidFill>
              </a:defRPr>
            </a:lvl5pPr>
            <a:lvl6pPr indent="-228600" lvl="5" marL="2743200" algn="l">
              <a:lnSpc>
                <a:spcPct val="100000"/>
              </a:lnSpc>
              <a:spcBef>
                <a:spcPts val="450"/>
              </a:spcBef>
              <a:spcAft>
                <a:spcPts val="0"/>
              </a:spcAft>
              <a:buSzPts val="840"/>
              <a:buNone/>
              <a:defRPr sz="1050">
                <a:solidFill>
                  <a:schemeClr val="lt1"/>
                </a:solidFill>
              </a:defRPr>
            </a:lvl6pPr>
            <a:lvl7pPr indent="-228600" lvl="6" marL="3200400" algn="l">
              <a:lnSpc>
                <a:spcPct val="100000"/>
              </a:lnSpc>
              <a:spcBef>
                <a:spcPts val="450"/>
              </a:spcBef>
              <a:spcAft>
                <a:spcPts val="0"/>
              </a:spcAft>
              <a:buSzPts val="840"/>
              <a:buNone/>
              <a:defRPr sz="1050">
                <a:solidFill>
                  <a:schemeClr val="lt1"/>
                </a:solidFill>
              </a:defRPr>
            </a:lvl7pPr>
            <a:lvl8pPr indent="-228600" lvl="7" marL="3657600" algn="l">
              <a:lnSpc>
                <a:spcPct val="100000"/>
              </a:lnSpc>
              <a:spcBef>
                <a:spcPts val="450"/>
              </a:spcBef>
              <a:spcAft>
                <a:spcPts val="0"/>
              </a:spcAft>
              <a:buSzPts val="840"/>
              <a:buNone/>
              <a:defRPr sz="1050">
                <a:solidFill>
                  <a:schemeClr val="lt1"/>
                </a:solidFill>
              </a:defRPr>
            </a:lvl8pPr>
            <a:lvl9pPr indent="-228600" lvl="8" marL="4114800" algn="l">
              <a:lnSpc>
                <a:spcPct val="100000"/>
              </a:lnSpc>
              <a:spcBef>
                <a:spcPts val="450"/>
              </a:spcBef>
              <a:spcAft>
                <a:spcPts val="450"/>
              </a:spcAft>
              <a:buSzPts val="840"/>
              <a:buNone/>
              <a:defRPr sz="1050">
                <a:solidFill>
                  <a:schemeClr val="lt1"/>
                </a:solidFill>
              </a:defRPr>
            </a:lvl9pPr>
          </a:lstStyle>
          <a:p/>
        </p:txBody>
      </p:sp>
      <p:sp>
        <p:nvSpPr>
          <p:cNvPr id="50" name="Google Shape;50;p97"/>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7"/>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7"/>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 name="Shape 53"/>
        <p:cNvGrpSpPr/>
        <p:nvPr/>
      </p:nvGrpSpPr>
      <p:grpSpPr>
        <a:xfrm>
          <a:off x="0" y="0"/>
          <a:ext cx="0" cy="0"/>
          <a:chOff x="0" y="0"/>
          <a:chExt cx="0" cy="0"/>
        </a:xfrm>
      </p:grpSpPr>
      <p:sp>
        <p:nvSpPr>
          <p:cNvPr id="54" name="Google Shape;54;p98"/>
          <p:cNvSpPr txBox="1"/>
          <p:nvPr>
            <p:ph type="title"/>
          </p:nvPr>
        </p:nvSpPr>
        <p:spPr>
          <a:xfrm>
            <a:off x="513159" y="3365499"/>
            <a:ext cx="6400800" cy="1130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98"/>
          <p:cNvSpPr txBox="1"/>
          <p:nvPr>
            <p:ph idx="1" type="body"/>
          </p:nvPr>
        </p:nvSpPr>
        <p:spPr>
          <a:xfrm>
            <a:off x="513159" y="514351"/>
            <a:ext cx="3703200" cy="2711400"/>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450"/>
              </a:spcBef>
              <a:spcAft>
                <a:spcPts val="0"/>
              </a:spcAft>
              <a:buSzPts val="1440"/>
              <a:buChar char="▶"/>
              <a:defRPr/>
            </a:lvl2pPr>
            <a:lvl3pPr indent="-320039" lvl="2" marL="1371600" algn="l">
              <a:lnSpc>
                <a:spcPct val="100000"/>
              </a:lnSpc>
              <a:spcBef>
                <a:spcPts val="450"/>
              </a:spcBef>
              <a:spcAft>
                <a:spcPts val="0"/>
              </a:spcAft>
              <a:buSzPts val="1440"/>
              <a:buChar char="▶"/>
              <a:defRPr/>
            </a:lvl3pPr>
            <a:lvl4pPr indent="-320039" lvl="3" marL="1828800" algn="l">
              <a:lnSpc>
                <a:spcPct val="100000"/>
              </a:lnSpc>
              <a:spcBef>
                <a:spcPts val="450"/>
              </a:spcBef>
              <a:spcAft>
                <a:spcPts val="0"/>
              </a:spcAft>
              <a:buSzPts val="1440"/>
              <a:buChar char="▶"/>
              <a:defRPr/>
            </a:lvl4pPr>
            <a:lvl5pPr indent="-320039" lvl="4" marL="2286000" algn="l">
              <a:lnSpc>
                <a:spcPct val="100000"/>
              </a:lnSpc>
              <a:spcBef>
                <a:spcPts val="450"/>
              </a:spcBef>
              <a:spcAft>
                <a:spcPts val="0"/>
              </a:spcAft>
              <a:buSzPts val="1440"/>
              <a:buChar char="▶"/>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56" name="Google Shape;56;p98"/>
          <p:cNvSpPr txBox="1"/>
          <p:nvPr>
            <p:ph idx="2" type="body"/>
          </p:nvPr>
        </p:nvSpPr>
        <p:spPr>
          <a:xfrm>
            <a:off x="4356100" y="514351"/>
            <a:ext cx="3700800" cy="2711400"/>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450"/>
              </a:spcBef>
              <a:spcAft>
                <a:spcPts val="0"/>
              </a:spcAft>
              <a:buSzPts val="1440"/>
              <a:buChar char="▶"/>
              <a:defRPr/>
            </a:lvl2pPr>
            <a:lvl3pPr indent="-320039" lvl="2" marL="1371600" algn="l">
              <a:lnSpc>
                <a:spcPct val="100000"/>
              </a:lnSpc>
              <a:spcBef>
                <a:spcPts val="450"/>
              </a:spcBef>
              <a:spcAft>
                <a:spcPts val="0"/>
              </a:spcAft>
              <a:buSzPts val="1440"/>
              <a:buChar char="▶"/>
              <a:defRPr/>
            </a:lvl3pPr>
            <a:lvl4pPr indent="-320039" lvl="3" marL="1828800" algn="l">
              <a:lnSpc>
                <a:spcPct val="100000"/>
              </a:lnSpc>
              <a:spcBef>
                <a:spcPts val="450"/>
              </a:spcBef>
              <a:spcAft>
                <a:spcPts val="0"/>
              </a:spcAft>
              <a:buSzPts val="1440"/>
              <a:buChar char="▶"/>
              <a:defRPr/>
            </a:lvl4pPr>
            <a:lvl5pPr indent="-320039" lvl="4" marL="2286000" algn="l">
              <a:lnSpc>
                <a:spcPct val="100000"/>
              </a:lnSpc>
              <a:spcBef>
                <a:spcPts val="450"/>
              </a:spcBef>
              <a:spcAft>
                <a:spcPts val="0"/>
              </a:spcAft>
              <a:buSzPts val="1440"/>
              <a:buChar char="▶"/>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57" name="Google Shape;57;p98"/>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8"/>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8"/>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99"/>
          <p:cNvSpPr txBox="1"/>
          <p:nvPr>
            <p:ph type="title"/>
          </p:nvPr>
        </p:nvSpPr>
        <p:spPr>
          <a:xfrm>
            <a:off x="513159" y="3365499"/>
            <a:ext cx="6400800" cy="1130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7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9"/>
          <p:cNvSpPr txBox="1"/>
          <p:nvPr>
            <p:ph idx="1" type="body"/>
          </p:nvPr>
        </p:nvSpPr>
        <p:spPr>
          <a:xfrm>
            <a:off x="729061" y="514350"/>
            <a:ext cx="3487200" cy="432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20"/>
              </a:spcBef>
              <a:spcAft>
                <a:spcPts val="0"/>
              </a:spcAft>
              <a:buSzPts val="1680"/>
              <a:buNone/>
              <a:defRPr b="0" sz="2100">
                <a:solidFill>
                  <a:schemeClr val="lt1"/>
                </a:solidFill>
              </a:defRPr>
            </a:lvl1pPr>
            <a:lvl2pPr indent="-228600" lvl="1" marL="914400" algn="l">
              <a:lnSpc>
                <a:spcPct val="100000"/>
              </a:lnSpc>
              <a:spcBef>
                <a:spcPts val="450"/>
              </a:spcBef>
              <a:spcAft>
                <a:spcPts val="0"/>
              </a:spcAft>
              <a:buSzPts val="1200"/>
              <a:buNone/>
              <a:defRPr b="1" sz="1500"/>
            </a:lvl2pPr>
            <a:lvl3pPr indent="-228600" lvl="2" marL="1371600" algn="l">
              <a:lnSpc>
                <a:spcPct val="100000"/>
              </a:lnSpc>
              <a:spcBef>
                <a:spcPts val="450"/>
              </a:spcBef>
              <a:spcAft>
                <a:spcPts val="0"/>
              </a:spcAft>
              <a:buSzPts val="1080"/>
              <a:buNone/>
              <a:defRPr b="1" sz="1350"/>
            </a:lvl3pPr>
            <a:lvl4pPr indent="-228600" lvl="3" marL="1828800" algn="l">
              <a:lnSpc>
                <a:spcPct val="100000"/>
              </a:lnSpc>
              <a:spcBef>
                <a:spcPts val="450"/>
              </a:spcBef>
              <a:spcAft>
                <a:spcPts val="0"/>
              </a:spcAft>
              <a:buSzPts val="960"/>
              <a:buNone/>
              <a:defRPr b="1" sz="1200"/>
            </a:lvl4pPr>
            <a:lvl5pPr indent="-228600" lvl="4" marL="2286000" algn="l">
              <a:lnSpc>
                <a:spcPct val="100000"/>
              </a:lnSpc>
              <a:spcBef>
                <a:spcPts val="450"/>
              </a:spcBef>
              <a:spcAft>
                <a:spcPts val="0"/>
              </a:spcAft>
              <a:buSzPts val="960"/>
              <a:buNone/>
              <a:defRPr b="1" sz="1200"/>
            </a:lvl5pPr>
            <a:lvl6pPr indent="-228600" lvl="5" marL="2743200" algn="l">
              <a:lnSpc>
                <a:spcPct val="100000"/>
              </a:lnSpc>
              <a:spcBef>
                <a:spcPts val="450"/>
              </a:spcBef>
              <a:spcAft>
                <a:spcPts val="0"/>
              </a:spcAft>
              <a:buSzPts val="960"/>
              <a:buNone/>
              <a:defRPr b="1" sz="1200"/>
            </a:lvl6pPr>
            <a:lvl7pPr indent="-228600" lvl="6" marL="3200400" algn="l">
              <a:lnSpc>
                <a:spcPct val="100000"/>
              </a:lnSpc>
              <a:spcBef>
                <a:spcPts val="450"/>
              </a:spcBef>
              <a:spcAft>
                <a:spcPts val="0"/>
              </a:spcAft>
              <a:buSzPts val="960"/>
              <a:buNone/>
              <a:defRPr b="1" sz="1200"/>
            </a:lvl7pPr>
            <a:lvl8pPr indent="-228600" lvl="7" marL="3657600" algn="l">
              <a:lnSpc>
                <a:spcPct val="100000"/>
              </a:lnSpc>
              <a:spcBef>
                <a:spcPts val="450"/>
              </a:spcBef>
              <a:spcAft>
                <a:spcPts val="0"/>
              </a:spcAft>
              <a:buSzPts val="960"/>
              <a:buNone/>
              <a:defRPr b="1" sz="1200"/>
            </a:lvl8pPr>
            <a:lvl9pPr indent="-228600" lvl="8" marL="4114800" algn="l">
              <a:lnSpc>
                <a:spcPct val="100000"/>
              </a:lnSpc>
              <a:spcBef>
                <a:spcPts val="450"/>
              </a:spcBef>
              <a:spcAft>
                <a:spcPts val="450"/>
              </a:spcAft>
              <a:buSzPts val="960"/>
              <a:buNone/>
              <a:defRPr b="1" sz="1200"/>
            </a:lvl9pPr>
          </a:lstStyle>
          <a:p/>
        </p:txBody>
      </p:sp>
      <p:sp>
        <p:nvSpPr>
          <p:cNvPr id="63" name="Google Shape;63;p99"/>
          <p:cNvSpPr txBox="1"/>
          <p:nvPr>
            <p:ph idx="2" type="body"/>
          </p:nvPr>
        </p:nvSpPr>
        <p:spPr>
          <a:xfrm>
            <a:off x="513159" y="952897"/>
            <a:ext cx="3703200" cy="22728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450"/>
              </a:spcBef>
              <a:spcAft>
                <a:spcPts val="0"/>
              </a:spcAft>
              <a:buSzPts val="1440"/>
              <a:buChar char="▶"/>
              <a:defRPr/>
            </a:lvl2pPr>
            <a:lvl3pPr indent="-320039" lvl="2" marL="1371600" algn="l">
              <a:lnSpc>
                <a:spcPct val="100000"/>
              </a:lnSpc>
              <a:spcBef>
                <a:spcPts val="450"/>
              </a:spcBef>
              <a:spcAft>
                <a:spcPts val="0"/>
              </a:spcAft>
              <a:buSzPts val="1440"/>
              <a:buChar char="▶"/>
              <a:defRPr/>
            </a:lvl3pPr>
            <a:lvl4pPr indent="-320039" lvl="3" marL="1828800" algn="l">
              <a:lnSpc>
                <a:spcPct val="100000"/>
              </a:lnSpc>
              <a:spcBef>
                <a:spcPts val="450"/>
              </a:spcBef>
              <a:spcAft>
                <a:spcPts val="0"/>
              </a:spcAft>
              <a:buSzPts val="1440"/>
              <a:buChar char="▶"/>
              <a:defRPr/>
            </a:lvl4pPr>
            <a:lvl5pPr indent="-320039" lvl="4" marL="2286000" algn="l">
              <a:lnSpc>
                <a:spcPct val="100000"/>
              </a:lnSpc>
              <a:spcBef>
                <a:spcPts val="450"/>
              </a:spcBef>
              <a:spcAft>
                <a:spcPts val="0"/>
              </a:spcAft>
              <a:buSzPts val="1440"/>
              <a:buChar char="▶"/>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64" name="Google Shape;64;p99"/>
          <p:cNvSpPr txBox="1"/>
          <p:nvPr>
            <p:ph idx="3" type="body"/>
          </p:nvPr>
        </p:nvSpPr>
        <p:spPr>
          <a:xfrm>
            <a:off x="4559299" y="514350"/>
            <a:ext cx="3498900" cy="432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20"/>
              </a:spcBef>
              <a:spcAft>
                <a:spcPts val="0"/>
              </a:spcAft>
              <a:buSzPts val="1680"/>
              <a:buNone/>
              <a:defRPr b="0" sz="2100">
                <a:solidFill>
                  <a:schemeClr val="lt1"/>
                </a:solidFill>
              </a:defRPr>
            </a:lvl1pPr>
            <a:lvl2pPr indent="-228600" lvl="1" marL="914400" algn="l">
              <a:lnSpc>
                <a:spcPct val="100000"/>
              </a:lnSpc>
              <a:spcBef>
                <a:spcPts val="450"/>
              </a:spcBef>
              <a:spcAft>
                <a:spcPts val="0"/>
              </a:spcAft>
              <a:buSzPts val="1200"/>
              <a:buNone/>
              <a:defRPr b="1" sz="1500"/>
            </a:lvl2pPr>
            <a:lvl3pPr indent="-228600" lvl="2" marL="1371600" algn="l">
              <a:lnSpc>
                <a:spcPct val="100000"/>
              </a:lnSpc>
              <a:spcBef>
                <a:spcPts val="450"/>
              </a:spcBef>
              <a:spcAft>
                <a:spcPts val="0"/>
              </a:spcAft>
              <a:buSzPts val="1080"/>
              <a:buNone/>
              <a:defRPr b="1" sz="1350"/>
            </a:lvl3pPr>
            <a:lvl4pPr indent="-228600" lvl="3" marL="1828800" algn="l">
              <a:lnSpc>
                <a:spcPct val="100000"/>
              </a:lnSpc>
              <a:spcBef>
                <a:spcPts val="450"/>
              </a:spcBef>
              <a:spcAft>
                <a:spcPts val="0"/>
              </a:spcAft>
              <a:buSzPts val="960"/>
              <a:buNone/>
              <a:defRPr b="1" sz="1200"/>
            </a:lvl4pPr>
            <a:lvl5pPr indent="-228600" lvl="4" marL="2286000" algn="l">
              <a:lnSpc>
                <a:spcPct val="100000"/>
              </a:lnSpc>
              <a:spcBef>
                <a:spcPts val="450"/>
              </a:spcBef>
              <a:spcAft>
                <a:spcPts val="0"/>
              </a:spcAft>
              <a:buSzPts val="960"/>
              <a:buNone/>
              <a:defRPr b="1" sz="1200"/>
            </a:lvl5pPr>
            <a:lvl6pPr indent="-228600" lvl="5" marL="2743200" algn="l">
              <a:lnSpc>
                <a:spcPct val="100000"/>
              </a:lnSpc>
              <a:spcBef>
                <a:spcPts val="450"/>
              </a:spcBef>
              <a:spcAft>
                <a:spcPts val="0"/>
              </a:spcAft>
              <a:buSzPts val="960"/>
              <a:buNone/>
              <a:defRPr b="1" sz="1200"/>
            </a:lvl6pPr>
            <a:lvl7pPr indent="-228600" lvl="6" marL="3200400" algn="l">
              <a:lnSpc>
                <a:spcPct val="100000"/>
              </a:lnSpc>
              <a:spcBef>
                <a:spcPts val="450"/>
              </a:spcBef>
              <a:spcAft>
                <a:spcPts val="0"/>
              </a:spcAft>
              <a:buSzPts val="960"/>
              <a:buNone/>
              <a:defRPr b="1" sz="1200"/>
            </a:lvl7pPr>
            <a:lvl8pPr indent="-228600" lvl="7" marL="3657600" algn="l">
              <a:lnSpc>
                <a:spcPct val="100000"/>
              </a:lnSpc>
              <a:spcBef>
                <a:spcPts val="450"/>
              </a:spcBef>
              <a:spcAft>
                <a:spcPts val="0"/>
              </a:spcAft>
              <a:buSzPts val="960"/>
              <a:buNone/>
              <a:defRPr b="1" sz="1200"/>
            </a:lvl8pPr>
            <a:lvl9pPr indent="-228600" lvl="8" marL="4114800" algn="l">
              <a:lnSpc>
                <a:spcPct val="100000"/>
              </a:lnSpc>
              <a:spcBef>
                <a:spcPts val="450"/>
              </a:spcBef>
              <a:spcAft>
                <a:spcPts val="450"/>
              </a:spcAft>
              <a:buSzPts val="960"/>
              <a:buNone/>
              <a:defRPr b="1" sz="1200"/>
            </a:lvl9pPr>
          </a:lstStyle>
          <a:p/>
        </p:txBody>
      </p:sp>
      <p:sp>
        <p:nvSpPr>
          <p:cNvPr id="65" name="Google Shape;65;p99"/>
          <p:cNvSpPr txBox="1"/>
          <p:nvPr>
            <p:ph idx="4" type="body"/>
          </p:nvPr>
        </p:nvSpPr>
        <p:spPr>
          <a:xfrm>
            <a:off x="4354909" y="946546"/>
            <a:ext cx="3696900" cy="22728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450"/>
              </a:spcBef>
              <a:spcAft>
                <a:spcPts val="0"/>
              </a:spcAft>
              <a:buSzPts val="1440"/>
              <a:buChar char="▶"/>
              <a:defRPr/>
            </a:lvl2pPr>
            <a:lvl3pPr indent="-320039" lvl="2" marL="1371600" algn="l">
              <a:lnSpc>
                <a:spcPct val="100000"/>
              </a:lnSpc>
              <a:spcBef>
                <a:spcPts val="450"/>
              </a:spcBef>
              <a:spcAft>
                <a:spcPts val="0"/>
              </a:spcAft>
              <a:buSzPts val="1440"/>
              <a:buChar char="▶"/>
              <a:defRPr/>
            </a:lvl3pPr>
            <a:lvl4pPr indent="-320039" lvl="3" marL="1828800" algn="l">
              <a:lnSpc>
                <a:spcPct val="100000"/>
              </a:lnSpc>
              <a:spcBef>
                <a:spcPts val="450"/>
              </a:spcBef>
              <a:spcAft>
                <a:spcPts val="0"/>
              </a:spcAft>
              <a:buSzPts val="1440"/>
              <a:buChar char="▶"/>
              <a:defRPr/>
            </a:lvl4pPr>
            <a:lvl5pPr indent="-320039" lvl="4" marL="2286000" algn="l">
              <a:lnSpc>
                <a:spcPct val="100000"/>
              </a:lnSpc>
              <a:spcBef>
                <a:spcPts val="450"/>
              </a:spcBef>
              <a:spcAft>
                <a:spcPts val="0"/>
              </a:spcAft>
              <a:buSzPts val="1440"/>
              <a:buChar char="▶"/>
              <a:defRPr/>
            </a:lvl5pPr>
            <a:lvl6pPr indent="-320039" lvl="5" marL="2743200" algn="l">
              <a:lnSpc>
                <a:spcPct val="100000"/>
              </a:lnSpc>
              <a:spcBef>
                <a:spcPts val="450"/>
              </a:spcBef>
              <a:spcAft>
                <a:spcPts val="0"/>
              </a:spcAft>
              <a:buSzPts val="1440"/>
              <a:buChar char="▶"/>
              <a:defRPr/>
            </a:lvl6pPr>
            <a:lvl7pPr indent="-320039" lvl="6" marL="3200400" algn="l">
              <a:lnSpc>
                <a:spcPct val="100000"/>
              </a:lnSpc>
              <a:spcBef>
                <a:spcPts val="450"/>
              </a:spcBef>
              <a:spcAft>
                <a:spcPts val="0"/>
              </a:spcAft>
              <a:buSzPts val="1440"/>
              <a:buChar char="▶"/>
              <a:defRPr/>
            </a:lvl7pPr>
            <a:lvl8pPr indent="-320040" lvl="7" marL="3657600" algn="l">
              <a:lnSpc>
                <a:spcPct val="100000"/>
              </a:lnSpc>
              <a:spcBef>
                <a:spcPts val="450"/>
              </a:spcBef>
              <a:spcAft>
                <a:spcPts val="0"/>
              </a:spcAft>
              <a:buSzPts val="1440"/>
              <a:buChar char="▶"/>
              <a:defRPr/>
            </a:lvl8pPr>
            <a:lvl9pPr indent="-320040" lvl="8" marL="4114800" algn="l">
              <a:lnSpc>
                <a:spcPct val="100000"/>
              </a:lnSpc>
              <a:spcBef>
                <a:spcPts val="450"/>
              </a:spcBef>
              <a:spcAft>
                <a:spcPts val="450"/>
              </a:spcAft>
              <a:buSzPts val="1440"/>
              <a:buChar char="▶"/>
              <a:defRPr/>
            </a:lvl9pPr>
          </a:lstStyle>
          <a:p/>
        </p:txBody>
      </p:sp>
      <p:sp>
        <p:nvSpPr>
          <p:cNvPr id="66" name="Google Shape;66;p99"/>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9"/>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99"/>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43D"/>
            </a:gs>
            <a:gs pos="10000">
              <a:srgbClr val="FFC43D"/>
            </a:gs>
            <a:gs pos="100000">
              <a:srgbClr val="D13E00"/>
            </a:gs>
          </a:gsLst>
          <a:lin ang="6119877" scaled="0"/>
        </a:gradFill>
      </p:bgPr>
    </p:bg>
    <p:spTree>
      <p:nvGrpSpPr>
        <p:cNvPr id="5" name="Shape 5"/>
        <p:cNvGrpSpPr/>
        <p:nvPr/>
      </p:nvGrpSpPr>
      <p:grpSpPr>
        <a:xfrm>
          <a:off x="0" y="0"/>
          <a:ext cx="0" cy="0"/>
          <a:chOff x="0" y="0"/>
          <a:chExt cx="0" cy="0"/>
        </a:xfrm>
      </p:grpSpPr>
      <p:grpSp>
        <p:nvGrpSpPr>
          <p:cNvPr id="6" name="Google Shape;6;p90"/>
          <p:cNvGrpSpPr/>
          <p:nvPr/>
        </p:nvGrpSpPr>
        <p:grpSpPr>
          <a:xfrm>
            <a:off x="6905118" y="2222500"/>
            <a:ext cx="2236501" cy="2406758"/>
            <a:chOff x="9206826" y="2963333"/>
            <a:chExt cx="2982002" cy="3209011"/>
          </a:xfrm>
        </p:grpSpPr>
        <p:cxnSp>
          <p:nvCxnSpPr>
            <p:cNvPr id="7" name="Google Shape;7;p90"/>
            <p:cNvCxnSpPr/>
            <p:nvPr/>
          </p:nvCxnSpPr>
          <p:spPr>
            <a:xfrm flipH="1">
              <a:off x="11275926" y="2963333"/>
              <a:ext cx="912900" cy="912900"/>
            </a:xfrm>
            <a:prstGeom prst="straightConnector1">
              <a:avLst/>
            </a:prstGeom>
            <a:noFill/>
            <a:ln cap="flat" cmpd="sng" w="9525">
              <a:solidFill>
                <a:schemeClr val="lt1"/>
              </a:solidFill>
              <a:prstDash val="solid"/>
              <a:round/>
              <a:headEnd len="sm" w="sm" type="none"/>
              <a:tailEnd len="sm" w="sm" type="none"/>
            </a:ln>
          </p:spPr>
        </p:cxnSp>
        <p:cxnSp>
          <p:nvCxnSpPr>
            <p:cNvPr id="8" name="Google Shape;8;p90"/>
            <p:cNvCxnSpPr/>
            <p:nvPr/>
          </p:nvCxnSpPr>
          <p:spPr>
            <a:xfrm flipH="1">
              <a:off x="9206826" y="3190344"/>
              <a:ext cx="2982000" cy="2982000"/>
            </a:xfrm>
            <a:prstGeom prst="straightConnector1">
              <a:avLst/>
            </a:prstGeom>
            <a:noFill/>
            <a:ln cap="flat" cmpd="sng" w="9525">
              <a:solidFill>
                <a:schemeClr val="lt1"/>
              </a:solidFill>
              <a:prstDash val="solid"/>
              <a:round/>
              <a:headEnd len="sm" w="sm" type="none"/>
              <a:tailEnd len="sm" w="sm" type="none"/>
            </a:ln>
          </p:spPr>
        </p:cxnSp>
        <p:cxnSp>
          <p:nvCxnSpPr>
            <p:cNvPr id="9" name="Google Shape;9;p90"/>
            <p:cNvCxnSpPr/>
            <p:nvPr/>
          </p:nvCxnSpPr>
          <p:spPr>
            <a:xfrm flipH="1">
              <a:off x="10292226" y="3285067"/>
              <a:ext cx="1896600" cy="1896600"/>
            </a:xfrm>
            <a:prstGeom prst="straightConnector1">
              <a:avLst/>
            </a:prstGeom>
            <a:noFill/>
            <a:ln cap="flat" cmpd="sng" w="9525">
              <a:solidFill>
                <a:schemeClr val="lt1"/>
              </a:solidFill>
              <a:prstDash val="solid"/>
              <a:round/>
              <a:headEnd len="sm" w="sm" type="none"/>
              <a:tailEnd len="sm" w="sm" type="none"/>
            </a:ln>
          </p:spPr>
        </p:cxnSp>
        <p:cxnSp>
          <p:nvCxnSpPr>
            <p:cNvPr id="10" name="Google Shape;10;p90"/>
            <p:cNvCxnSpPr/>
            <p:nvPr/>
          </p:nvCxnSpPr>
          <p:spPr>
            <a:xfrm flipH="1">
              <a:off x="10443125" y="3131080"/>
              <a:ext cx="1745700" cy="1745700"/>
            </a:xfrm>
            <a:prstGeom prst="straightConnector1">
              <a:avLst/>
            </a:prstGeom>
            <a:noFill/>
            <a:ln cap="flat" cmpd="sng" w="28575">
              <a:solidFill>
                <a:schemeClr val="lt1"/>
              </a:solidFill>
              <a:prstDash val="solid"/>
              <a:round/>
              <a:headEnd len="sm" w="sm" type="none"/>
              <a:tailEnd len="sm" w="sm" type="none"/>
            </a:ln>
          </p:spPr>
        </p:cxnSp>
        <p:cxnSp>
          <p:nvCxnSpPr>
            <p:cNvPr id="11" name="Google Shape;11;p90"/>
            <p:cNvCxnSpPr/>
            <p:nvPr/>
          </p:nvCxnSpPr>
          <p:spPr>
            <a:xfrm flipH="1">
              <a:off x="10918927" y="3683001"/>
              <a:ext cx="1269900" cy="1269900"/>
            </a:xfrm>
            <a:prstGeom prst="straightConnector1">
              <a:avLst/>
            </a:prstGeom>
            <a:noFill/>
            <a:ln cap="flat" cmpd="sng" w="28575">
              <a:solidFill>
                <a:schemeClr val="lt1"/>
              </a:solidFill>
              <a:prstDash val="solid"/>
              <a:round/>
              <a:headEnd len="sm" w="sm" type="none"/>
              <a:tailEnd len="sm" w="sm" type="none"/>
            </a:ln>
          </p:spPr>
        </p:cxnSp>
      </p:grpSp>
      <p:sp>
        <p:nvSpPr>
          <p:cNvPr id="12" name="Google Shape;12;p90"/>
          <p:cNvSpPr txBox="1"/>
          <p:nvPr>
            <p:ph type="title"/>
          </p:nvPr>
        </p:nvSpPr>
        <p:spPr>
          <a:xfrm>
            <a:off x="513159" y="3365499"/>
            <a:ext cx="6400800" cy="11304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3" name="Google Shape;13;p90"/>
          <p:cNvSpPr txBox="1"/>
          <p:nvPr>
            <p:ph idx="1" type="body"/>
          </p:nvPr>
        </p:nvSpPr>
        <p:spPr>
          <a:xfrm>
            <a:off x="513159" y="514351"/>
            <a:ext cx="6400800" cy="2711400"/>
          </a:xfrm>
          <a:prstGeom prst="rect">
            <a:avLst/>
          </a:prstGeom>
          <a:noFill/>
          <a:ln>
            <a:noFill/>
          </a:ln>
        </p:spPr>
        <p:txBody>
          <a:bodyPr anchorCtr="0" anchor="ctr" bIns="45700" lIns="91425" spcFirstLastPara="1" rIns="91425" wrap="square" tIns="45700">
            <a:normAutofit/>
          </a:bodyPr>
          <a:lstStyle>
            <a:lvl1pPr indent="-304800" lvl="0" marL="457200" marR="0" rtl="0" algn="l">
              <a:lnSpc>
                <a:spcPct val="100000"/>
              </a:lnSpc>
              <a:spcBef>
                <a:spcPts val="300"/>
              </a:spcBef>
              <a:spcAft>
                <a:spcPts val="0"/>
              </a:spcAft>
              <a:buClr>
                <a:schemeClr val="lt1"/>
              </a:buClr>
              <a:buSzPts val="1200"/>
              <a:buFont typeface="Noto Sans Symbols"/>
              <a:buChar char="▶"/>
              <a:defRPr b="0" i="0" sz="1500" u="none" cap="none" strike="noStrike">
                <a:solidFill>
                  <a:srgbClr val="68370E"/>
                </a:solidFill>
                <a:latin typeface="Arial"/>
                <a:ea typeface="Arial"/>
                <a:cs typeface="Arial"/>
                <a:sym typeface="Arial"/>
              </a:defRPr>
            </a:lvl1pPr>
            <a:lvl2pPr indent="-297180" lvl="1" marL="914400" marR="0" rtl="0" algn="l">
              <a:lnSpc>
                <a:spcPct val="100000"/>
              </a:lnSpc>
              <a:spcBef>
                <a:spcPts val="450"/>
              </a:spcBef>
              <a:spcAft>
                <a:spcPts val="0"/>
              </a:spcAft>
              <a:buClr>
                <a:schemeClr val="lt1"/>
              </a:buClr>
              <a:buSzPts val="1080"/>
              <a:buFont typeface="Noto Sans Symbols"/>
              <a:buChar char="▶"/>
              <a:defRPr b="0" i="0" sz="1350" u="none" cap="none" strike="noStrike">
                <a:solidFill>
                  <a:srgbClr val="68370E"/>
                </a:solidFill>
                <a:latin typeface="Arial"/>
                <a:ea typeface="Arial"/>
                <a:cs typeface="Arial"/>
                <a:sym typeface="Arial"/>
              </a:defRPr>
            </a:lvl2pPr>
            <a:lvl3pPr indent="-289560" lvl="2" marL="1371600" marR="0" rtl="0" algn="l">
              <a:lnSpc>
                <a:spcPct val="100000"/>
              </a:lnSpc>
              <a:spcBef>
                <a:spcPts val="450"/>
              </a:spcBef>
              <a:spcAft>
                <a:spcPts val="0"/>
              </a:spcAft>
              <a:buClr>
                <a:schemeClr val="lt1"/>
              </a:buClr>
              <a:buSzPts val="960"/>
              <a:buFont typeface="Noto Sans Symbols"/>
              <a:buChar char="▶"/>
              <a:defRPr b="0" i="0" sz="1200" u="none" cap="none" strike="noStrike">
                <a:solidFill>
                  <a:srgbClr val="68370E"/>
                </a:solidFill>
                <a:latin typeface="Arial"/>
                <a:ea typeface="Arial"/>
                <a:cs typeface="Arial"/>
                <a:sym typeface="Arial"/>
              </a:defRPr>
            </a:lvl3pPr>
            <a:lvl4pPr indent="-281939" lvl="3" marL="1828800" marR="0" rtl="0" algn="l">
              <a:lnSpc>
                <a:spcPct val="100000"/>
              </a:lnSpc>
              <a:spcBef>
                <a:spcPts val="450"/>
              </a:spcBef>
              <a:spcAft>
                <a:spcPts val="0"/>
              </a:spcAft>
              <a:buClr>
                <a:schemeClr val="lt1"/>
              </a:buClr>
              <a:buSzPts val="840"/>
              <a:buFont typeface="Noto Sans Symbols"/>
              <a:buChar char="▶"/>
              <a:defRPr b="0" i="0" sz="1050" u="none" cap="none" strike="noStrike">
                <a:solidFill>
                  <a:srgbClr val="68370E"/>
                </a:solidFill>
                <a:latin typeface="Arial"/>
                <a:ea typeface="Arial"/>
                <a:cs typeface="Arial"/>
                <a:sym typeface="Arial"/>
              </a:defRPr>
            </a:lvl4pPr>
            <a:lvl5pPr indent="-281939" lvl="4" marL="2286000" marR="0" rtl="0" algn="l">
              <a:lnSpc>
                <a:spcPct val="100000"/>
              </a:lnSpc>
              <a:spcBef>
                <a:spcPts val="450"/>
              </a:spcBef>
              <a:spcAft>
                <a:spcPts val="0"/>
              </a:spcAft>
              <a:buClr>
                <a:schemeClr val="lt1"/>
              </a:buClr>
              <a:buSzPts val="840"/>
              <a:buFont typeface="Noto Sans Symbols"/>
              <a:buChar char="▶"/>
              <a:defRPr b="0" i="0" sz="1050" u="none" cap="none" strike="noStrike">
                <a:solidFill>
                  <a:srgbClr val="68370E"/>
                </a:solidFill>
                <a:latin typeface="Arial"/>
                <a:ea typeface="Arial"/>
                <a:cs typeface="Arial"/>
                <a:sym typeface="Arial"/>
              </a:defRPr>
            </a:lvl5pPr>
            <a:lvl6pPr indent="-281939" lvl="5" marL="2743200" marR="0" rtl="0" algn="l">
              <a:lnSpc>
                <a:spcPct val="100000"/>
              </a:lnSpc>
              <a:spcBef>
                <a:spcPts val="450"/>
              </a:spcBef>
              <a:spcAft>
                <a:spcPts val="0"/>
              </a:spcAft>
              <a:buClr>
                <a:schemeClr val="lt1"/>
              </a:buClr>
              <a:buSzPts val="840"/>
              <a:buFont typeface="Noto Sans Symbols"/>
              <a:buChar char="▶"/>
              <a:defRPr b="0" i="0" sz="1050" u="none" cap="none" strike="noStrike">
                <a:solidFill>
                  <a:srgbClr val="68370E"/>
                </a:solidFill>
                <a:latin typeface="Arial"/>
                <a:ea typeface="Arial"/>
                <a:cs typeface="Arial"/>
                <a:sym typeface="Arial"/>
              </a:defRPr>
            </a:lvl6pPr>
            <a:lvl7pPr indent="-281939" lvl="6" marL="3200400" marR="0" rtl="0" algn="l">
              <a:lnSpc>
                <a:spcPct val="100000"/>
              </a:lnSpc>
              <a:spcBef>
                <a:spcPts val="450"/>
              </a:spcBef>
              <a:spcAft>
                <a:spcPts val="0"/>
              </a:spcAft>
              <a:buClr>
                <a:schemeClr val="lt1"/>
              </a:buClr>
              <a:buSzPts val="840"/>
              <a:buFont typeface="Noto Sans Symbols"/>
              <a:buChar char="▶"/>
              <a:defRPr b="0" i="0" sz="1050" u="none" cap="none" strike="noStrike">
                <a:solidFill>
                  <a:srgbClr val="68370E"/>
                </a:solidFill>
                <a:latin typeface="Arial"/>
                <a:ea typeface="Arial"/>
                <a:cs typeface="Arial"/>
                <a:sym typeface="Arial"/>
              </a:defRPr>
            </a:lvl7pPr>
            <a:lvl8pPr indent="-281940" lvl="7" marL="3657600" marR="0" rtl="0" algn="l">
              <a:lnSpc>
                <a:spcPct val="100000"/>
              </a:lnSpc>
              <a:spcBef>
                <a:spcPts val="450"/>
              </a:spcBef>
              <a:spcAft>
                <a:spcPts val="0"/>
              </a:spcAft>
              <a:buClr>
                <a:schemeClr val="lt1"/>
              </a:buClr>
              <a:buSzPts val="840"/>
              <a:buFont typeface="Noto Sans Symbols"/>
              <a:buChar char="▶"/>
              <a:defRPr b="0" i="0" sz="1050" u="none" cap="none" strike="noStrike">
                <a:solidFill>
                  <a:srgbClr val="68370E"/>
                </a:solidFill>
                <a:latin typeface="Arial"/>
                <a:ea typeface="Arial"/>
                <a:cs typeface="Arial"/>
                <a:sym typeface="Arial"/>
              </a:defRPr>
            </a:lvl8pPr>
            <a:lvl9pPr indent="-281940" lvl="8" marL="4114800" marR="0" rtl="0" algn="l">
              <a:lnSpc>
                <a:spcPct val="100000"/>
              </a:lnSpc>
              <a:spcBef>
                <a:spcPts val="450"/>
              </a:spcBef>
              <a:spcAft>
                <a:spcPts val="450"/>
              </a:spcAft>
              <a:buClr>
                <a:schemeClr val="lt1"/>
              </a:buClr>
              <a:buSzPts val="840"/>
              <a:buFont typeface="Noto Sans Symbols"/>
              <a:buChar char="▶"/>
              <a:defRPr b="0" i="0" sz="1050" u="none" cap="none" strike="noStrike">
                <a:solidFill>
                  <a:srgbClr val="68370E"/>
                </a:solidFill>
                <a:latin typeface="Arial"/>
                <a:ea typeface="Arial"/>
                <a:cs typeface="Arial"/>
                <a:sym typeface="Arial"/>
              </a:defRPr>
            </a:lvl9pPr>
          </a:lstStyle>
          <a:p/>
        </p:txBody>
      </p:sp>
      <p:sp>
        <p:nvSpPr>
          <p:cNvPr id="14" name="Google Shape;14;p90"/>
          <p:cNvSpPr txBox="1"/>
          <p:nvPr>
            <p:ph idx="10" type="dt"/>
          </p:nvPr>
        </p:nvSpPr>
        <p:spPr>
          <a:xfrm>
            <a:off x="7428309" y="4629150"/>
            <a:ext cx="1200300" cy="2739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50" u="none" cap="none" strike="noStrike">
                <a:solidFill>
                  <a:srgbClr val="68370E"/>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90"/>
          <p:cNvSpPr txBox="1"/>
          <p:nvPr>
            <p:ph idx="11" type="ftr"/>
          </p:nvPr>
        </p:nvSpPr>
        <p:spPr>
          <a:xfrm>
            <a:off x="513159" y="4629150"/>
            <a:ext cx="56577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50" u="none" cap="none" strike="noStrike">
                <a:solidFill>
                  <a:srgbClr val="68370E"/>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90"/>
          <p:cNvSpPr txBox="1"/>
          <p:nvPr>
            <p:ph idx="12" type="sldNum"/>
          </p:nvPr>
        </p:nvSpPr>
        <p:spPr>
          <a:xfrm>
            <a:off x="7772400" y="4183857"/>
            <a:ext cx="856800" cy="5025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400"/>
              <a:buFont typeface="Arial"/>
              <a:buNone/>
              <a:defRPr b="0" i="0" sz="2400" u="none" cap="none" strike="noStrike">
                <a:solidFill>
                  <a:srgbClr val="68370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7.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8.png"/><Relationship Id="rId8"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3.png"/><Relationship Id="rId4" Type="http://schemas.openxmlformats.org/officeDocument/2006/relationships/image" Target="../media/image5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5.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1.jpg"/><Relationship Id="rId9"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13.png"/><Relationship Id="rId8"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9.png"/><Relationship Id="rId4" Type="http://schemas.openxmlformats.org/officeDocument/2006/relationships/image" Target="../media/image62.png"/><Relationship Id="rId5" Type="http://schemas.openxmlformats.org/officeDocument/2006/relationships/image" Target="../media/image73.png"/><Relationship Id="rId6"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8.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5.jp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1.pn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9.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4.jpg"/><Relationship Id="rId4" Type="http://schemas.openxmlformats.org/officeDocument/2006/relationships/image" Target="../media/image81.png"/><Relationship Id="rId5" Type="http://schemas.openxmlformats.org/officeDocument/2006/relationships/image" Target="../media/image72.png"/><Relationship Id="rId6" Type="http://schemas.openxmlformats.org/officeDocument/2006/relationships/image" Target="../media/image78.png"/><Relationship Id="rId7"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3.png"/><Relationship Id="rId4" Type="http://schemas.openxmlformats.org/officeDocument/2006/relationships/image" Target="../media/image8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6.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5.png"/><Relationship Id="rId6" Type="http://schemas.openxmlformats.org/officeDocument/2006/relationships/image" Target="../media/image89.png"/><Relationship Id="rId7" Type="http://schemas.openxmlformats.org/officeDocument/2006/relationships/image" Target="../media/image93.png"/><Relationship Id="rId8" Type="http://schemas.openxmlformats.org/officeDocument/2006/relationships/image" Target="../media/image9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92.png"/></Relationships>
</file>

<file path=ppt/slides/_rels/slide87.xml.rels><?xml version="1.0" encoding="UTF-8" standalone="yes"?><Relationships xmlns="http://schemas.openxmlformats.org/package/2006/relationships"><Relationship Id="rId11" Type="http://schemas.openxmlformats.org/officeDocument/2006/relationships/image" Target="../media/image106.png"/><Relationship Id="rId10" Type="http://schemas.openxmlformats.org/officeDocument/2006/relationships/image" Target="../media/image98.png"/><Relationship Id="rId13" Type="http://schemas.openxmlformats.org/officeDocument/2006/relationships/image" Target="../media/image102.png"/><Relationship Id="rId12" Type="http://schemas.openxmlformats.org/officeDocument/2006/relationships/image" Target="../media/image104.png"/><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94.png"/><Relationship Id="rId4" Type="http://schemas.openxmlformats.org/officeDocument/2006/relationships/image" Target="../media/image95.png"/><Relationship Id="rId9" Type="http://schemas.openxmlformats.org/officeDocument/2006/relationships/image" Target="../media/image97.png"/><Relationship Id="rId15" Type="http://schemas.openxmlformats.org/officeDocument/2006/relationships/image" Target="../media/image101.png"/><Relationship Id="rId14" Type="http://schemas.openxmlformats.org/officeDocument/2006/relationships/image" Target="../media/image103.png"/><Relationship Id="rId16" Type="http://schemas.openxmlformats.org/officeDocument/2006/relationships/image" Target="../media/image107.png"/><Relationship Id="rId5" Type="http://schemas.openxmlformats.org/officeDocument/2006/relationships/image" Target="../media/image105.png"/><Relationship Id="rId6" Type="http://schemas.openxmlformats.org/officeDocument/2006/relationships/image" Target="../media/image96.png"/><Relationship Id="rId7" Type="http://schemas.openxmlformats.org/officeDocument/2006/relationships/image" Target="../media/image99.png"/><Relationship Id="rId8" Type="http://schemas.openxmlformats.org/officeDocument/2006/relationships/image" Target="../media/image1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
          <p:cNvSpPr/>
          <p:nvPr/>
        </p:nvSpPr>
        <p:spPr>
          <a:xfrm>
            <a:off x="924225" y="1195850"/>
            <a:ext cx="44031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Business</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2079075" y="1916325"/>
            <a:ext cx="4159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Analytics</a:t>
            </a:r>
            <a:endParaRPr b="0" i="0" sz="1400" u="none" cap="none" strike="noStrike">
              <a:solidFill>
                <a:srgbClr val="000000"/>
              </a:solidFill>
              <a:latin typeface="Arial"/>
              <a:ea typeface="Arial"/>
              <a:cs typeface="Arial"/>
              <a:sym typeface="Arial"/>
            </a:endParaRPr>
          </a:p>
        </p:txBody>
      </p:sp>
      <p:grpSp>
        <p:nvGrpSpPr>
          <p:cNvPr id="150" name="Google Shape;150;p1"/>
          <p:cNvGrpSpPr/>
          <p:nvPr/>
        </p:nvGrpSpPr>
        <p:grpSpPr>
          <a:xfrm>
            <a:off x="145961" y="3778799"/>
            <a:ext cx="8718728" cy="168855"/>
            <a:chOff x="852265" y="4364980"/>
            <a:chExt cx="9566275" cy="147638"/>
          </a:xfrm>
        </p:grpSpPr>
        <p:sp>
          <p:nvSpPr>
            <p:cNvPr id="151" name="Google Shape;151;p1"/>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2" name="Google Shape;152;p1"/>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3" name="Google Shape;153;p1"/>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4" name="Google Shape;154;p1"/>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5" name="Google Shape;155;p1"/>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6" name="Google Shape;156;p1"/>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7" name="Google Shape;157;p1"/>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8" name="Google Shape;158;p1"/>
            <p:cNvSpPr/>
            <p:nvPr/>
          </p:nvSpPr>
          <p:spPr>
            <a:xfrm>
              <a:off x="980640" y="4399840"/>
              <a:ext cx="82681" cy="82681"/>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9" name="Google Shape;159;p1"/>
            <p:cNvSpPr/>
            <p:nvPr/>
          </p:nvSpPr>
          <p:spPr>
            <a:xfrm>
              <a:off x="3758214" y="4399840"/>
              <a:ext cx="82681" cy="82681"/>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0" name="Google Shape;160;p1"/>
            <p:cNvSpPr/>
            <p:nvPr/>
          </p:nvSpPr>
          <p:spPr>
            <a:xfrm>
              <a:off x="6535788" y="4399840"/>
              <a:ext cx="82681" cy="82681"/>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1" name="Google Shape;161;p1"/>
            <p:cNvSpPr/>
            <p:nvPr/>
          </p:nvSpPr>
          <p:spPr>
            <a:xfrm rot="10800000">
              <a:off x="5103279" y="4399840"/>
              <a:ext cx="82681" cy="82681"/>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2" name="Google Shape;162;p1"/>
            <p:cNvSpPr/>
            <p:nvPr/>
          </p:nvSpPr>
          <p:spPr>
            <a:xfrm rot="10800000">
              <a:off x="7849389" y="4399840"/>
              <a:ext cx="82681" cy="82681"/>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3" name="Google Shape;163;p1"/>
            <p:cNvSpPr/>
            <p:nvPr/>
          </p:nvSpPr>
          <p:spPr>
            <a:xfrm rot="10800000">
              <a:off x="9209611" y="4399840"/>
              <a:ext cx="82681" cy="82681"/>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64" name="Google Shape;164;p1"/>
          <p:cNvSpPr/>
          <p:nvPr/>
        </p:nvSpPr>
        <p:spPr>
          <a:xfrm>
            <a:off x="145947" y="4308800"/>
            <a:ext cx="2436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F2F2F2"/>
                </a:solidFill>
              </a:rPr>
              <a:t>sudheer mamillapally</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7293935" y="409574"/>
            <a:ext cx="1785782" cy="264047"/>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0"/>
          <p:cNvSpPr/>
          <p:nvPr/>
        </p:nvSpPr>
        <p:spPr>
          <a:xfrm>
            <a:off x="0" y="0"/>
            <a:ext cx="41409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Power BI Desktop</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381" name="Google Shape;381;p10"/>
          <p:cNvGrpSpPr/>
          <p:nvPr/>
        </p:nvGrpSpPr>
        <p:grpSpPr>
          <a:xfrm>
            <a:off x="103627" y="700871"/>
            <a:ext cx="7658760" cy="146988"/>
            <a:chOff x="852265" y="4364980"/>
            <a:chExt cx="9566275" cy="147638"/>
          </a:xfrm>
        </p:grpSpPr>
        <p:sp>
          <p:nvSpPr>
            <p:cNvPr id="382" name="Google Shape;382;p10"/>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83" name="Google Shape;383;p10"/>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84" name="Google Shape;384;p10"/>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85" name="Google Shape;385;p10"/>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86" name="Google Shape;386;p10"/>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87" name="Google Shape;387;p10"/>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88" name="Google Shape;388;p10"/>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89" name="Google Shape;389;p10"/>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0" name="Google Shape;390;p10"/>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1" name="Google Shape;391;p10"/>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10"/>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3" name="Google Shape;393;p10"/>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4" name="Google Shape;394;p10"/>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95" name="Google Shape;395;p10"/>
          <p:cNvSpPr/>
          <p:nvPr/>
        </p:nvSpPr>
        <p:spPr>
          <a:xfrm>
            <a:off x="803675" y="1013400"/>
            <a:ext cx="4031100" cy="69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1500" u="none" cap="none" strike="noStrike">
                <a:solidFill>
                  <a:schemeClr val="dk1"/>
                </a:solidFill>
                <a:latin typeface="Arial"/>
                <a:ea typeface="Arial"/>
                <a:cs typeface="Arial"/>
                <a:sym typeface="Arial"/>
              </a:rPr>
              <a:t>Visualize</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700"/>
              <a:buFont typeface="Arial"/>
              <a:buNone/>
            </a:pPr>
            <a:r>
              <a:rPr b="0" i="0" lang="en-US" sz="1400" u="none" cap="none" strike="noStrike">
                <a:solidFill>
                  <a:schemeClr val="dk1"/>
                </a:solidFill>
                <a:latin typeface="Arial"/>
                <a:ea typeface="Arial"/>
                <a:cs typeface="Arial"/>
                <a:sym typeface="Arial"/>
              </a:rPr>
              <a:t>Create stunning interactive reports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Author reports using 150+ visuals via a drag-drop canvas</a:t>
            </a:r>
            <a:endParaRPr b="0" i="0" sz="1400" u="none" cap="none" strike="noStrike">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Explore data across multiple interactive visualizations</a:t>
            </a:r>
            <a:endParaRPr b="0" i="0" sz="1400" u="none" cap="none" strike="noStrike">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Provide insights in the context of the business with Customer Visuals</a:t>
            </a:r>
            <a:endParaRPr b="0" i="0" sz="1400" u="none" cap="none" strike="noStrike">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Visualize data story with bookmarks  and customer navigation</a:t>
            </a:r>
            <a:endParaRPr b="0" i="0" sz="1400" u="none" cap="none" strike="noStrike">
              <a:solidFill>
                <a:schemeClr val="dk1"/>
              </a:solidFill>
              <a:latin typeface="Lora"/>
              <a:ea typeface="Lora"/>
              <a:cs typeface="Lora"/>
              <a:sym typeface="Lor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ora"/>
              <a:ea typeface="Lora"/>
              <a:cs typeface="Lora"/>
              <a:sym typeface="Lora"/>
            </a:endParaRPr>
          </a:p>
        </p:txBody>
      </p:sp>
      <p:pic>
        <p:nvPicPr>
          <p:cNvPr id="396" name="Google Shape;396;p10"/>
          <p:cNvPicPr preferRelativeResize="0"/>
          <p:nvPr/>
        </p:nvPicPr>
        <p:blipFill rotWithShape="1">
          <a:blip r:embed="rId3">
            <a:alphaModFix/>
          </a:blip>
          <a:srcRect b="0" l="0" r="0" t="0"/>
          <a:stretch/>
        </p:blipFill>
        <p:spPr>
          <a:xfrm>
            <a:off x="264250" y="964025"/>
            <a:ext cx="539426" cy="539426"/>
          </a:xfrm>
          <a:prstGeom prst="rect">
            <a:avLst/>
          </a:prstGeom>
          <a:noFill/>
          <a:ln>
            <a:noFill/>
          </a:ln>
        </p:spPr>
      </p:pic>
      <p:pic>
        <p:nvPicPr>
          <p:cNvPr id="397" name="Google Shape;397;p10"/>
          <p:cNvPicPr preferRelativeResize="0"/>
          <p:nvPr/>
        </p:nvPicPr>
        <p:blipFill rotWithShape="1">
          <a:blip r:embed="rId4">
            <a:alphaModFix/>
          </a:blip>
          <a:srcRect b="0" l="0" r="0" t="0"/>
          <a:stretch/>
        </p:blipFill>
        <p:spPr>
          <a:xfrm>
            <a:off x="5164200" y="847838"/>
            <a:ext cx="2572549" cy="2572549"/>
          </a:xfrm>
          <a:prstGeom prst="rect">
            <a:avLst/>
          </a:prstGeom>
          <a:noFill/>
          <a:ln>
            <a:noFill/>
          </a:ln>
        </p:spPr>
      </p:pic>
      <p:pic>
        <p:nvPicPr>
          <p:cNvPr id="398" name="Google Shape;398;p10"/>
          <p:cNvPicPr preferRelativeResize="0"/>
          <p:nvPr/>
        </p:nvPicPr>
        <p:blipFill rotWithShape="1">
          <a:blip r:embed="rId5">
            <a:alphaModFix/>
          </a:blip>
          <a:srcRect b="0" l="0" r="0" t="0"/>
          <a:stretch/>
        </p:blipFill>
        <p:spPr>
          <a:xfrm>
            <a:off x="5669213" y="1253175"/>
            <a:ext cx="1562501" cy="939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1"/>
          <p:cNvSpPr/>
          <p:nvPr/>
        </p:nvSpPr>
        <p:spPr>
          <a:xfrm>
            <a:off x="0" y="0"/>
            <a:ext cx="41409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Power BI Desktop</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404" name="Google Shape;404;p11"/>
          <p:cNvGrpSpPr/>
          <p:nvPr/>
        </p:nvGrpSpPr>
        <p:grpSpPr>
          <a:xfrm>
            <a:off x="103627" y="700871"/>
            <a:ext cx="7658760" cy="146988"/>
            <a:chOff x="852265" y="4364980"/>
            <a:chExt cx="9566275" cy="147638"/>
          </a:xfrm>
        </p:grpSpPr>
        <p:sp>
          <p:nvSpPr>
            <p:cNvPr id="405" name="Google Shape;405;p11"/>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06" name="Google Shape;406;p11"/>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07" name="Google Shape;407;p11"/>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08" name="Google Shape;408;p11"/>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09" name="Google Shape;409;p11"/>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10" name="Google Shape;410;p11"/>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11" name="Google Shape;411;p11"/>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12" name="Google Shape;412;p11"/>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11"/>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4" name="Google Shape;414;p11"/>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5" name="Google Shape;415;p11"/>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6" name="Google Shape;416;p11"/>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7" name="Google Shape;417;p11"/>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18" name="Google Shape;418;p11"/>
          <p:cNvSpPr/>
          <p:nvPr/>
        </p:nvSpPr>
        <p:spPr>
          <a:xfrm>
            <a:off x="803675" y="1013400"/>
            <a:ext cx="4031100" cy="69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1500" u="none" cap="none" strike="noStrike">
                <a:solidFill>
                  <a:schemeClr val="dk1"/>
                </a:solidFill>
                <a:latin typeface="Arial"/>
                <a:ea typeface="Arial"/>
                <a:cs typeface="Arial"/>
                <a:sym typeface="Arial"/>
              </a:rPr>
              <a:t>Publish</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US" sz="1400" u="none" cap="none" strike="noStrike">
                <a:solidFill>
                  <a:schemeClr val="dk1"/>
                </a:solidFill>
                <a:latin typeface="Lora"/>
                <a:ea typeface="Lora"/>
                <a:cs typeface="Lora"/>
                <a:sym typeface="Lora"/>
              </a:rPr>
              <a:t>Share insights with others</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Publish directly to the cloud or on-premises</a:t>
            </a:r>
            <a:endParaRPr b="0" i="0" sz="1400" u="none" cap="none" strike="noStrike">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Automatic data refresh, so the reports are always up to date</a:t>
            </a:r>
            <a:endParaRPr b="0" i="0" sz="1400" u="none" cap="none" strike="noStrike">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Package your reports in apps for easy consumption and control</a:t>
            </a:r>
            <a:endParaRPr b="0" i="0" sz="1400" u="none" cap="none" strike="noStrike">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Manage analytics content with admin and governance tools</a:t>
            </a:r>
            <a:endParaRPr b="0" i="0" sz="1400" u="none" cap="none" strike="noStrike">
              <a:solidFill>
                <a:schemeClr val="dk1"/>
              </a:solidFill>
              <a:latin typeface="Lora"/>
              <a:ea typeface="Lora"/>
              <a:cs typeface="Lora"/>
              <a:sym typeface="Lor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ora"/>
              <a:ea typeface="Lora"/>
              <a:cs typeface="Lora"/>
              <a:sym typeface="Lora"/>
            </a:endParaRPr>
          </a:p>
        </p:txBody>
      </p:sp>
      <p:pic>
        <p:nvPicPr>
          <p:cNvPr id="419" name="Google Shape;419;p11"/>
          <p:cNvPicPr preferRelativeResize="0"/>
          <p:nvPr/>
        </p:nvPicPr>
        <p:blipFill rotWithShape="1">
          <a:blip r:embed="rId3">
            <a:alphaModFix/>
          </a:blip>
          <a:srcRect b="0" l="0" r="0" t="0"/>
          <a:stretch/>
        </p:blipFill>
        <p:spPr>
          <a:xfrm>
            <a:off x="203525" y="964025"/>
            <a:ext cx="539423" cy="539423"/>
          </a:xfrm>
          <a:prstGeom prst="rect">
            <a:avLst/>
          </a:prstGeom>
          <a:noFill/>
          <a:ln>
            <a:noFill/>
          </a:ln>
        </p:spPr>
      </p:pic>
      <p:pic>
        <p:nvPicPr>
          <p:cNvPr id="420" name="Google Shape;420;p11"/>
          <p:cNvPicPr preferRelativeResize="0"/>
          <p:nvPr/>
        </p:nvPicPr>
        <p:blipFill rotWithShape="1">
          <a:blip r:embed="rId4">
            <a:alphaModFix/>
          </a:blip>
          <a:srcRect b="0" l="0" r="0" t="0"/>
          <a:stretch/>
        </p:blipFill>
        <p:spPr>
          <a:xfrm>
            <a:off x="5164200" y="847838"/>
            <a:ext cx="2572549" cy="2572549"/>
          </a:xfrm>
          <a:prstGeom prst="rect">
            <a:avLst/>
          </a:prstGeom>
          <a:noFill/>
          <a:ln>
            <a:noFill/>
          </a:ln>
        </p:spPr>
      </p:pic>
      <p:pic>
        <p:nvPicPr>
          <p:cNvPr id="421" name="Google Shape;421;p11"/>
          <p:cNvPicPr preferRelativeResize="0"/>
          <p:nvPr/>
        </p:nvPicPr>
        <p:blipFill rotWithShape="1">
          <a:blip r:embed="rId5">
            <a:alphaModFix/>
          </a:blip>
          <a:srcRect b="0" l="0" r="0" t="0"/>
          <a:stretch/>
        </p:blipFill>
        <p:spPr>
          <a:xfrm>
            <a:off x="5669213" y="1253175"/>
            <a:ext cx="1562501" cy="93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2"/>
          <p:cNvSpPr/>
          <p:nvPr/>
        </p:nvSpPr>
        <p:spPr>
          <a:xfrm>
            <a:off x="0" y="0"/>
            <a:ext cx="41409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Power BI Services</a:t>
            </a:r>
            <a:endParaRPr b="0" i="0" sz="1400" u="none" cap="none" strike="noStrike">
              <a:solidFill>
                <a:schemeClr val="dk1"/>
              </a:solidFill>
              <a:latin typeface="Arial"/>
              <a:ea typeface="Arial"/>
              <a:cs typeface="Arial"/>
              <a:sym typeface="Arial"/>
            </a:endParaRPr>
          </a:p>
        </p:txBody>
      </p:sp>
      <p:grpSp>
        <p:nvGrpSpPr>
          <p:cNvPr id="427" name="Google Shape;427;p12"/>
          <p:cNvGrpSpPr/>
          <p:nvPr/>
        </p:nvGrpSpPr>
        <p:grpSpPr>
          <a:xfrm>
            <a:off x="103627" y="700871"/>
            <a:ext cx="7658760" cy="146988"/>
            <a:chOff x="852265" y="4364980"/>
            <a:chExt cx="9566275" cy="147638"/>
          </a:xfrm>
        </p:grpSpPr>
        <p:sp>
          <p:nvSpPr>
            <p:cNvPr id="428" name="Google Shape;428;p12"/>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29" name="Google Shape;429;p12"/>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30" name="Google Shape;430;p12"/>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31" name="Google Shape;431;p12"/>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32" name="Google Shape;432;p12"/>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33" name="Google Shape;433;p12"/>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34" name="Google Shape;434;p12"/>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35" name="Google Shape;435;p12"/>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6" name="Google Shape;436;p12"/>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7" name="Google Shape;437;p12"/>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8" name="Google Shape;438;p12"/>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9" name="Google Shape;439;p12"/>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0" name="Google Shape;440;p12"/>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41" name="Google Shape;441;p12"/>
          <p:cNvSpPr/>
          <p:nvPr/>
        </p:nvSpPr>
        <p:spPr>
          <a:xfrm>
            <a:off x="5043750" y="1048475"/>
            <a:ext cx="4766100" cy="69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1500" u="none" cap="none" strike="noStrike">
                <a:solidFill>
                  <a:schemeClr val="dk1"/>
                </a:solidFill>
                <a:latin typeface="Arial"/>
                <a:ea typeface="Arial"/>
                <a:cs typeface="Arial"/>
                <a:sym typeface="Arial"/>
              </a:rPr>
              <a:t>Secure, live connection to the data sources</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400" u="none" cap="none" strike="noStrike">
                <a:solidFill>
                  <a:srgbClr val="FF0000"/>
                </a:solidFill>
                <a:latin typeface="Arial"/>
                <a:ea typeface="Arial"/>
                <a:cs typeface="Arial"/>
                <a:sym typeface="Arial"/>
              </a:rPr>
              <a:t>on-premises and in the cloud</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500" u="none" cap="none" strike="noStrike">
              <a:solidFill>
                <a:schemeClr val="dk1"/>
              </a:solidFill>
              <a:latin typeface="Arial"/>
              <a:ea typeface="Arial"/>
              <a:cs typeface="Arial"/>
              <a:sym typeface="Arial"/>
            </a:endParaRPr>
          </a:p>
          <a:p>
            <a:pPr indent="-317500" lvl="0" marL="457200" marR="0" rtl="0" algn="l">
              <a:lnSpc>
                <a:spcPct val="2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Keep data anywhere</a:t>
            </a:r>
            <a:endParaRPr b="0" i="0" sz="1400" u="none" cap="none" strike="noStrike">
              <a:solidFill>
                <a:schemeClr val="dk1"/>
              </a:solidFill>
              <a:latin typeface="Lora"/>
              <a:ea typeface="Lora"/>
              <a:cs typeface="Lora"/>
              <a:sym typeface="Lora"/>
            </a:endParaRPr>
          </a:p>
          <a:p>
            <a:pPr indent="-317500" lvl="0" marL="457200" marR="0" rtl="0" algn="l">
              <a:lnSpc>
                <a:spcPct val="2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Secure live connections to the data</a:t>
            </a:r>
            <a:endParaRPr b="0" i="0" sz="1400" u="none" cap="none" strike="noStrike">
              <a:solidFill>
                <a:schemeClr val="dk1"/>
              </a:solidFill>
              <a:latin typeface="Lora"/>
              <a:ea typeface="Lora"/>
              <a:cs typeface="Lora"/>
              <a:sym typeface="Lora"/>
            </a:endParaRPr>
          </a:p>
          <a:p>
            <a:pPr indent="-317500" lvl="0" marL="457200" marR="0" rtl="0" algn="l">
              <a:lnSpc>
                <a:spcPct val="2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Keep data fresh</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ora"/>
              <a:ea typeface="Lora"/>
              <a:cs typeface="Lora"/>
              <a:sym typeface="Lora"/>
            </a:endParaRPr>
          </a:p>
        </p:txBody>
      </p:sp>
      <p:pic>
        <p:nvPicPr>
          <p:cNvPr id="442" name="Google Shape;442;p12"/>
          <p:cNvPicPr preferRelativeResize="0"/>
          <p:nvPr/>
        </p:nvPicPr>
        <p:blipFill rotWithShape="1">
          <a:blip r:embed="rId3">
            <a:alphaModFix/>
          </a:blip>
          <a:srcRect b="0" l="0" r="0" t="0"/>
          <a:stretch/>
        </p:blipFill>
        <p:spPr>
          <a:xfrm>
            <a:off x="103625" y="1794675"/>
            <a:ext cx="4818774" cy="2959025"/>
          </a:xfrm>
          <a:prstGeom prst="rect">
            <a:avLst/>
          </a:prstGeom>
          <a:noFill/>
          <a:ln>
            <a:noFill/>
          </a:ln>
        </p:spPr>
      </p:pic>
      <p:sp>
        <p:nvSpPr>
          <p:cNvPr id="443" name="Google Shape;443;p12"/>
          <p:cNvSpPr txBox="1"/>
          <p:nvPr/>
        </p:nvSpPr>
        <p:spPr>
          <a:xfrm>
            <a:off x="0" y="1794675"/>
            <a:ext cx="1450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Data Sources</a:t>
            </a:r>
            <a:endParaRPr b="0" i="0" sz="1000" u="none" cap="none" strike="noStrike">
              <a:solidFill>
                <a:srgbClr val="000000"/>
              </a:solidFill>
              <a:latin typeface="Arial"/>
              <a:ea typeface="Arial"/>
              <a:cs typeface="Arial"/>
              <a:sym typeface="Arial"/>
            </a:endParaRPr>
          </a:p>
        </p:txBody>
      </p:sp>
      <p:sp>
        <p:nvSpPr>
          <p:cNvPr id="444" name="Google Shape;444;p12"/>
          <p:cNvSpPr txBox="1"/>
          <p:nvPr/>
        </p:nvSpPr>
        <p:spPr>
          <a:xfrm>
            <a:off x="60850" y="3616175"/>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Power BI</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 Desktop</a:t>
            </a:r>
            <a:endParaRPr b="0" i="0" sz="1400" u="none" cap="none" strike="noStrike">
              <a:solidFill>
                <a:srgbClr val="000000"/>
              </a:solidFill>
              <a:latin typeface="Arial"/>
              <a:ea typeface="Arial"/>
              <a:cs typeface="Arial"/>
              <a:sym typeface="Arial"/>
            </a:endParaRPr>
          </a:p>
        </p:txBody>
      </p:sp>
      <p:sp>
        <p:nvSpPr>
          <p:cNvPr id="445" name="Google Shape;445;p12"/>
          <p:cNvSpPr txBox="1"/>
          <p:nvPr/>
        </p:nvSpPr>
        <p:spPr>
          <a:xfrm>
            <a:off x="1859550" y="1462575"/>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US" sz="1000" u="none" cap="none" strike="noStrike">
                <a:solidFill>
                  <a:schemeClr val="dk1"/>
                </a:solidFill>
                <a:latin typeface="Arial"/>
                <a:ea typeface="Arial"/>
                <a:cs typeface="Arial"/>
                <a:sym typeface="Arial"/>
              </a:rPr>
              <a:t>Power BI Services</a:t>
            </a:r>
            <a:endParaRPr b="1" i="0" sz="1400" u="none" cap="none" strike="noStrike">
              <a:solidFill>
                <a:schemeClr val="dk1"/>
              </a:solidFill>
              <a:latin typeface="Arial"/>
              <a:ea typeface="Arial"/>
              <a:cs typeface="Arial"/>
              <a:sym typeface="Arial"/>
            </a:endParaRPr>
          </a:p>
        </p:txBody>
      </p:sp>
      <p:sp>
        <p:nvSpPr>
          <p:cNvPr id="446" name="Google Shape;446;p12"/>
          <p:cNvSpPr txBox="1"/>
          <p:nvPr/>
        </p:nvSpPr>
        <p:spPr>
          <a:xfrm>
            <a:off x="1859550" y="33617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Power BI Gateways</a:t>
            </a:r>
            <a:endParaRPr b="0" i="0" sz="1400" u="none" cap="none" strike="noStrike">
              <a:solidFill>
                <a:schemeClr val="dk1"/>
              </a:solidFill>
              <a:latin typeface="Arial"/>
              <a:ea typeface="Arial"/>
              <a:cs typeface="Arial"/>
              <a:sym typeface="Arial"/>
            </a:endParaRPr>
          </a:p>
        </p:txBody>
      </p:sp>
      <p:sp>
        <p:nvSpPr>
          <p:cNvPr id="447" name="Google Shape;447;p12"/>
          <p:cNvSpPr txBox="1"/>
          <p:nvPr/>
        </p:nvSpPr>
        <p:spPr>
          <a:xfrm>
            <a:off x="1813500" y="46200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Your Organization’s Data</a:t>
            </a:r>
            <a:endParaRPr b="0" i="0" sz="1400" u="none" cap="none" strike="noStrike">
              <a:solidFill>
                <a:schemeClr val="dk1"/>
              </a:solidFill>
              <a:latin typeface="Arial"/>
              <a:ea typeface="Arial"/>
              <a:cs typeface="Arial"/>
              <a:sym typeface="Arial"/>
            </a:endParaRPr>
          </a:p>
        </p:txBody>
      </p:sp>
      <p:sp>
        <p:nvSpPr>
          <p:cNvPr id="448" name="Google Shape;448;p12"/>
          <p:cNvSpPr txBox="1"/>
          <p:nvPr/>
        </p:nvSpPr>
        <p:spPr>
          <a:xfrm>
            <a:off x="3624750" y="2564575"/>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chemeClr val="dk1"/>
              </a:solidFill>
              <a:latin typeface="Arial"/>
              <a:ea typeface="Arial"/>
              <a:cs typeface="Arial"/>
              <a:sym typeface="Arial"/>
            </a:endParaRPr>
          </a:p>
        </p:txBody>
      </p:sp>
      <p:sp>
        <p:nvSpPr>
          <p:cNvPr id="449" name="Google Shape;449;p12"/>
          <p:cNvSpPr txBox="1"/>
          <p:nvPr/>
        </p:nvSpPr>
        <p:spPr>
          <a:xfrm>
            <a:off x="855900" y="2299763"/>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Connect</a:t>
            </a:r>
            <a:endParaRPr b="0" i="0" sz="1400" u="none" cap="none" strike="noStrike">
              <a:solidFill>
                <a:schemeClr val="dk1"/>
              </a:solidFill>
              <a:latin typeface="Arial"/>
              <a:ea typeface="Arial"/>
              <a:cs typeface="Arial"/>
              <a:sym typeface="Arial"/>
            </a:endParaRPr>
          </a:p>
        </p:txBody>
      </p:sp>
      <p:sp>
        <p:nvSpPr>
          <p:cNvPr id="450" name="Google Shape;450;p12"/>
          <p:cNvSpPr txBox="1"/>
          <p:nvPr/>
        </p:nvSpPr>
        <p:spPr>
          <a:xfrm>
            <a:off x="855900" y="3041288"/>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Publish</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3"/>
          <p:cNvSpPr/>
          <p:nvPr/>
        </p:nvSpPr>
        <p:spPr>
          <a:xfrm>
            <a:off x="0" y="0"/>
            <a:ext cx="55956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Integration with Power BI</a:t>
            </a:r>
            <a:endParaRPr b="0" i="0" sz="1400" u="none" cap="none" strike="noStrike">
              <a:solidFill>
                <a:schemeClr val="dk1"/>
              </a:solidFill>
              <a:latin typeface="Arial"/>
              <a:ea typeface="Arial"/>
              <a:cs typeface="Arial"/>
              <a:sym typeface="Arial"/>
            </a:endParaRPr>
          </a:p>
        </p:txBody>
      </p:sp>
      <p:grpSp>
        <p:nvGrpSpPr>
          <p:cNvPr id="456" name="Google Shape;456;p13"/>
          <p:cNvGrpSpPr/>
          <p:nvPr/>
        </p:nvGrpSpPr>
        <p:grpSpPr>
          <a:xfrm>
            <a:off x="103627" y="700871"/>
            <a:ext cx="7658760" cy="146988"/>
            <a:chOff x="852265" y="4364980"/>
            <a:chExt cx="9566275" cy="147638"/>
          </a:xfrm>
        </p:grpSpPr>
        <p:sp>
          <p:nvSpPr>
            <p:cNvPr id="457" name="Google Shape;457;p13"/>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58" name="Google Shape;458;p13"/>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59" name="Google Shape;459;p13"/>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60" name="Google Shape;460;p13"/>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61" name="Google Shape;461;p13"/>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62" name="Google Shape;462;p13"/>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63" name="Google Shape;463;p13"/>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64" name="Google Shape;464;p13"/>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5" name="Google Shape;465;p13"/>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6" name="Google Shape;466;p13"/>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7" name="Google Shape;467;p13"/>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8" name="Google Shape;468;p13"/>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9" name="Google Shape;469;p13"/>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70" name="Google Shape;470;p13"/>
          <p:cNvSpPr/>
          <p:nvPr/>
        </p:nvSpPr>
        <p:spPr>
          <a:xfrm>
            <a:off x="176175" y="1558700"/>
            <a:ext cx="4031100" cy="69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i="0" lang="en-US" sz="1400" u="none" cap="none" strike="noStrike">
                <a:solidFill>
                  <a:srgbClr val="FF0000"/>
                </a:solidFill>
                <a:latin typeface="Arial"/>
                <a:ea typeface="Arial"/>
                <a:cs typeface="Arial"/>
                <a:sym typeface="Arial"/>
              </a:rPr>
              <a:t>Deliver insights through other services</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2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Collaborate and share insights with teams in your organization using existing services.</a:t>
            </a:r>
            <a:endParaRPr b="0" i="0" sz="1400" u="none" cap="none" strike="noStrike">
              <a:solidFill>
                <a:schemeClr val="dk1"/>
              </a:solidFill>
              <a:latin typeface="Arial"/>
              <a:ea typeface="Arial"/>
              <a:cs typeface="Arial"/>
              <a:sym typeface="Arial"/>
            </a:endParaRPr>
          </a:p>
          <a:p>
            <a:pPr indent="-317500" lvl="0" marL="457200" marR="0" rtl="0" algn="l">
              <a:lnSpc>
                <a:spcPct val="2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Fully interactive reports integrated into the service</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ora"/>
              <a:ea typeface="Lora"/>
              <a:cs typeface="Lora"/>
              <a:sym typeface="Lora"/>
            </a:endParaRPr>
          </a:p>
        </p:txBody>
      </p:sp>
      <p:pic>
        <p:nvPicPr>
          <p:cNvPr id="471" name="Google Shape;471;p13"/>
          <p:cNvPicPr preferRelativeResize="0"/>
          <p:nvPr/>
        </p:nvPicPr>
        <p:blipFill rotWithShape="1">
          <a:blip r:embed="rId3">
            <a:alphaModFix/>
          </a:blip>
          <a:srcRect b="0" l="0" r="0" t="0"/>
          <a:stretch/>
        </p:blipFill>
        <p:spPr>
          <a:xfrm>
            <a:off x="3893988" y="3031127"/>
            <a:ext cx="1047356" cy="697800"/>
          </a:xfrm>
          <a:prstGeom prst="rect">
            <a:avLst/>
          </a:prstGeom>
          <a:noFill/>
          <a:ln>
            <a:noFill/>
          </a:ln>
        </p:spPr>
      </p:pic>
      <p:pic>
        <p:nvPicPr>
          <p:cNvPr id="472" name="Google Shape;472;p13"/>
          <p:cNvPicPr preferRelativeResize="0"/>
          <p:nvPr/>
        </p:nvPicPr>
        <p:blipFill rotWithShape="1">
          <a:blip r:embed="rId4">
            <a:alphaModFix/>
          </a:blip>
          <a:srcRect b="0" l="0" r="0" t="0"/>
          <a:stretch/>
        </p:blipFill>
        <p:spPr>
          <a:xfrm>
            <a:off x="3769350" y="1115350"/>
            <a:ext cx="1039473" cy="584700"/>
          </a:xfrm>
          <a:prstGeom prst="rect">
            <a:avLst/>
          </a:prstGeom>
          <a:noFill/>
          <a:ln>
            <a:noFill/>
          </a:ln>
        </p:spPr>
      </p:pic>
      <p:pic>
        <p:nvPicPr>
          <p:cNvPr id="473" name="Google Shape;473;p13"/>
          <p:cNvPicPr preferRelativeResize="0"/>
          <p:nvPr/>
        </p:nvPicPr>
        <p:blipFill rotWithShape="1">
          <a:blip r:embed="rId5">
            <a:alphaModFix/>
          </a:blip>
          <a:srcRect b="0" l="0" r="0" t="0"/>
          <a:stretch/>
        </p:blipFill>
        <p:spPr>
          <a:xfrm>
            <a:off x="5356225" y="1058800"/>
            <a:ext cx="750333" cy="697801"/>
          </a:xfrm>
          <a:prstGeom prst="rect">
            <a:avLst/>
          </a:prstGeom>
          <a:noFill/>
          <a:ln>
            <a:noFill/>
          </a:ln>
        </p:spPr>
      </p:pic>
      <p:pic>
        <p:nvPicPr>
          <p:cNvPr id="474" name="Google Shape;474;p13"/>
          <p:cNvPicPr preferRelativeResize="0"/>
          <p:nvPr/>
        </p:nvPicPr>
        <p:blipFill rotWithShape="1">
          <a:blip r:embed="rId6">
            <a:alphaModFix/>
          </a:blip>
          <a:srcRect b="0" l="0" r="0" t="0"/>
          <a:stretch/>
        </p:blipFill>
        <p:spPr>
          <a:xfrm>
            <a:off x="4314084" y="2080075"/>
            <a:ext cx="972900" cy="650625"/>
          </a:xfrm>
          <a:prstGeom prst="rect">
            <a:avLst/>
          </a:prstGeom>
          <a:noFill/>
          <a:ln>
            <a:noFill/>
          </a:ln>
        </p:spPr>
      </p:pic>
      <p:pic>
        <p:nvPicPr>
          <p:cNvPr id="475" name="Google Shape;475;p13"/>
          <p:cNvPicPr preferRelativeResize="0"/>
          <p:nvPr/>
        </p:nvPicPr>
        <p:blipFill rotWithShape="1">
          <a:blip r:embed="rId7">
            <a:alphaModFix/>
          </a:blip>
          <a:srcRect b="0" l="0" r="0" t="0"/>
          <a:stretch/>
        </p:blipFill>
        <p:spPr>
          <a:xfrm>
            <a:off x="5025550" y="2626800"/>
            <a:ext cx="1506450" cy="1506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4"/>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Excel &amp; Power BI</a:t>
            </a:r>
            <a:endParaRPr b="0" i="0" sz="1400" u="none" cap="none" strike="noStrike">
              <a:solidFill>
                <a:schemeClr val="dk1"/>
              </a:solidFill>
              <a:latin typeface="Arial"/>
              <a:ea typeface="Arial"/>
              <a:cs typeface="Arial"/>
              <a:sym typeface="Arial"/>
            </a:endParaRPr>
          </a:p>
        </p:txBody>
      </p:sp>
      <p:grpSp>
        <p:nvGrpSpPr>
          <p:cNvPr id="481" name="Google Shape;481;p14"/>
          <p:cNvGrpSpPr/>
          <p:nvPr/>
        </p:nvGrpSpPr>
        <p:grpSpPr>
          <a:xfrm>
            <a:off x="142952" y="679995"/>
            <a:ext cx="7886437" cy="120074"/>
            <a:chOff x="852265" y="4364980"/>
            <a:chExt cx="9566275" cy="147638"/>
          </a:xfrm>
        </p:grpSpPr>
        <p:sp>
          <p:nvSpPr>
            <p:cNvPr id="482" name="Google Shape;482;p14"/>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83" name="Google Shape;483;p14"/>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84" name="Google Shape;484;p14"/>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85" name="Google Shape;485;p14"/>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86" name="Google Shape;486;p14"/>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87" name="Google Shape;487;p14"/>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88" name="Google Shape;488;p14"/>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89" name="Google Shape;489;p14"/>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0" name="Google Shape;490;p14"/>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1" name="Google Shape;491;p14"/>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2" name="Google Shape;492;p14"/>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3" name="Google Shape;493;p14"/>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4" name="Google Shape;494;p14"/>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95" name="Google Shape;495;p14"/>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4"/>
          <p:cNvSpPr txBox="1"/>
          <p:nvPr/>
        </p:nvSpPr>
        <p:spPr>
          <a:xfrm>
            <a:off x="62588" y="936325"/>
            <a:ext cx="9144000" cy="48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FF0000"/>
                </a:solidFill>
                <a:latin typeface="Arial"/>
                <a:ea typeface="Arial"/>
                <a:cs typeface="Arial"/>
                <a:sym typeface="Arial"/>
              </a:rPr>
              <a:t>Easily aggregate objects from multiple Excel files on the same dashboard in Power BI</a:t>
            </a:r>
            <a:endParaRPr b="1" i="0" sz="1700" u="none" cap="none" strike="noStrike">
              <a:solidFill>
                <a:srgbClr val="FF0000"/>
              </a:solidFill>
              <a:latin typeface="Arial"/>
              <a:ea typeface="Arial"/>
              <a:cs typeface="Arial"/>
              <a:sym typeface="Arial"/>
            </a:endParaRPr>
          </a:p>
        </p:txBody>
      </p:sp>
      <p:sp>
        <p:nvSpPr>
          <p:cNvPr id="497" name="Google Shape;497;p14"/>
          <p:cNvSpPr txBox="1"/>
          <p:nvPr/>
        </p:nvSpPr>
        <p:spPr>
          <a:xfrm>
            <a:off x="142950" y="1642575"/>
            <a:ext cx="8271900" cy="10467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400"/>
              <a:buFont typeface="Arial"/>
              <a:buNone/>
            </a:pPr>
            <a:r>
              <a:rPr b="0" i="0" lang="en-US" sz="1200" u="none" cap="none" strike="noStrike">
                <a:solidFill>
                  <a:schemeClr val="dk1"/>
                </a:solidFill>
                <a:latin typeface="Arial"/>
                <a:ea typeface="Arial"/>
                <a:cs typeface="Arial"/>
                <a:sym typeface="Arial"/>
              </a:rPr>
              <a:t>Analyze in Excel</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1200" u="none" cap="none" strike="noStrike">
                <a:solidFill>
                  <a:schemeClr val="dk1"/>
                </a:solidFill>
                <a:latin typeface="Arial"/>
                <a:ea typeface="Arial"/>
                <a:cs typeface="Arial"/>
                <a:sym typeface="Arial"/>
              </a:rPr>
              <a:t>Use Excel to view and interact</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with a dataset you have in Power BI</a:t>
            </a:r>
            <a:endParaRPr b="0" i="0" sz="1200" u="none" cap="none" strike="noStrike">
              <a:solidFill>
                <a:schemeClr val="dk1"/>
              </a:solidFill>
              <a:latin typeface="Arial"/>
              <a:ea typeface="Arial"/>
              <a:cs typeface="Arial"/>
              <a:sym typeface="Arial"/>
            </a:endParaRPr>
          </a:p>
        </p:txBody>
      </p:sp>
      <p:sp>
        <p:nvSpPr>
          <p:cNvPr id="498" name="Google Shape;498;p14"/>
          <p:cNvSpPr txBox="1"/>
          <p:nvPr/>
        </p:nvSpPr>
        <p:spPr>
          <a:xfrm>
            <a:off x="142975" y="2571750"/>
            <a:ext cx="3668700" cy="10467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400"/>
              <a:buFont typeface="Arial"/>
              <a:buNone/>
            </a:pPr>
            <a:r>
              <a:rPr b="0" i="0" lang="en-US" sz="1200" u="none" cap="none" strike="noStrike">
                <a:solidFill>
                  <a:schemeClr val="dk1"/>
                </a:solidFill>
                <a:latin typeface="Arial"/>
                <a:ea typeface="Arial"/>
                <a:cs typeface="Arial"/>
                <a:sym typeface="Arial"/>
              </a:rPr>
              <a:t>Import Excel data into Power BI</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C0791B"/>
              </a:buClr>
              <a:buSzPts val="1100"/>
              <a:buFont typeface="Arial"/>
              <a:buNone/>
            </a:pPr>
            <a:r>
              <a:rPr b="0" i="0" lang="en-US" sz="1200" u="none" cap="none" strike="noStrike">
                <a:solidFill>
                  <a:schemeClr val="dk1"/>
                </a:solidFill>
                <a:latin typeface="Arial"/>
                <a:ea typeface="Arial"/>
                <a:cs typeface="Arial"/>
                <a:sym typeface="Arial"/>
              </a:rPr>
              <a:t>Connect to the data in your workbook so you can create Power BI report and dashboards</a:t>
            </a:r>
            <a:endParaRPr b="0" i="0" sz="1200" u="none" cap="none" strike="noStrike">
              <a:solidFill>
                <a:schemeClr val="dk1"/>
              </a:solidFill>
              <a:latin typeface="Arial"/>
              <a:ea typeface="Arial"/>
              <a:cs typeface="Arial"/>
              <a:sym typeface="Arial"/>
            </a:endParaRPr>
          </a:p>
        </p:txBody>
      </p:sp>
      <p:sp>
        <p:nvSpPr>
          <p:cNvPr id="499" name="Google Shape;499;p14"/>
          <p:cNvSpPr txBox="1"/>
          <p:nvPr/>
        </p:nvSpPr>
        <p:spPr>
          <a:xfrm>
            <a:off x="142972" y="3747075"/>
            <a:ext cx="3572400" cy="10467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400"/>
              <a:buFont typeface="Arial"/>
              <a:buNone/>
            </a:pPr>
            <a:r>
              <a:rPr b="0" i="0" lang="en-US" sz="1200" u="none" cap="none" strike="noStrike">
                <a:solidFill>
                  <a:schemeClr val="dk1"/>
                </a:solidFill>
                <a:latin typeface="Arial"/>
                <a:ea typeface="Arial"/>
                <a:cs typeface="Arial"/>
                <a:sym typeface="Arial"/>
              </a:rPr>
              <a:t>Upload your Excel file to Power BI</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C0791B"/>
              </a:buClr>
              <a:buSzPts val="1100"/>
              <a:buFont typeface="Arial"/>
              <a:buNone/>
            </a:pPr>
            <a:r>
              <a:rPr b="0" i="0" lang="en-US" sz="1200" u="none" cap="none" strike="noStrike">
                <a:solidFill>
                  <a:schemeClr val="dk1"/>
                </a:solidFill>
                <a:latin typeface="Arial"/>
                <a:ea typeface="Arial"/>
                <a:cs typeface="Arial"/>
                <a:sym typeface="Arial"/>
              </a:rPr>
              <a:t>Bring your Excel file into Power BI to view and interact with it just as you would in Excel Online. Pin ranges to Dashboards</a:t>
            </a:r>
            <a:endParaRPr b="0" i="0" sz="1200" u="none" cap="none" strike="noStrike">
              <a:solidFill>
                <a:schemeClr val="dk1"/>
              </a:solidFill>
              <a:latin typeface="Arial"/>
              <a:ea typeface="Arial"/>
              <a:cs typeface="Arial"/>
              <a:sym typeface="Arial"/>
            </a:endParaRPr>
          </a:p>
        </p:txBody>
      </p:sp>
      <p:pic>
        <p:nvPicPr>
          <p:cNvPr id="500" name="Google Shape;500;p14"/>
          <p:cNvPicPr preferRelativeResize="0"/>
          <p:nvPr/>
        </p:nvPicPr>
        <p:blipFill rotWithShape="1">
          <a:blip r:embed="rId3">
            <a:alphaModFix/>
          </a:blip>
          <a:srcRect b="0" l="0" r="0" t="0"/>
          <a:stretch/>
        </p:blipFill>
        <p:spPr>
          <a:xfrm>
            <a:off x="4113725" y="1229272"/>
            <a:ext cx="4451049" cy="2389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5"/>
          <p:cNvSpPr/>
          <p:nvPr/>
        </p:nvSpPr>
        <p:spPr>
          <a:xfrm>
            <a:off x="934275" y="1467100"/>
            <a:ext cx="50643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Power Query</a:t>
            </a:r>
            <a:endParaRPr b="0" i="0" sz="1400" u="none" cap="none" strike="noStrike">
              <a:solidFill>
                <a:srgbClr val="000000"/>
              </a:solidFill>
              <a:latin typeface="Arial"/>
              <a:ea typeface="Arial"/>
              <a:cs typeface="Arial"/>
              <a:sym typeface="Arial"/>
            </a:endParaRPr>
          </a:p>
        </p:txBody>
      </p:sp>
      <p:sp>
        <p:nvSpPr>
          <p:cNvPr id="506" name="Google Shape;506;p15"/>
          <p:cNvSpPr/>
          <p:nvPr/>
        </p:nvSpPr>
        <p:spPr>
          <a:xfrm>
            <a:off x="2229750" y="2237800"/>
            <a:ext cx="4159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Editor</a:t>
            </a:r>
            <a:endParaRPr b="0" i="0" sz="1400" u="none" cap="none" strike="noStrike">
              <a:solidFill>
                <a:srgbClr val="000000"/>
              </a:solidFill>
              <a:latin typeface="Arial"/>
              <a:ea typeface="Arial"/>
              <a:cs typeface="Arial"/>
              <a:sym typeface="Arial"/>
            </a:endParaRPr>
          </a:p>
        </p:txBody>
      </p:sp>
      <p:grpSp>
        <p:nvGrpSpPr>
          <p:cNvPr id="507" name="Google Shape;507;p15"/>
          <p:cNvGrpSpPr/>
          <p:nvPr/>
        </p:nvGrpSpPr>
        <p:grpSpPr>
          <a:xfrm>
            <a:off x="145959" y="3778757"/>
            <a:ext cx="8718703" cy="168854"/>
            <a:chOff x="852265" y="4364980"/>
            <a:chExt cx="9566275" cy="147638"/>
          </a:xfrm>
        </p:grpSpPr>
        <p:sp>
          <p:nvSpPr>
            <p:cNvPr id="508" name="Google Shape;508;p15"/>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09" name="Google Shape;509;p15"/>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10" name="Google Shape;510;p15"/>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11" name="Google Shape;511;p15"/>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12" name="Google Shape;512;p15"/>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13" name="Google Shape;513;p15"/>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14" name="Google Shape;514;p15"/>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15" name="Google Shape;515;p15"/>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6" name="Google Shape;516;p15"/>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7" name="Google Shape;517;p15"/>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8" name="Google Shape;518;p15"/>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9" name="Google Shape;519;p15"/>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0" name="Google Shape;520;p15"/>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21" name="Google Shape;521;p15"/>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grpSp>
        <p:nvGrpSpPr>
          <p:cNvPr id="526" name="Google Shape;526;p16"/>
          <p:cNvGrpSpPr/>
          <p:nvPr/>
        </p:nvGrpSpPr>
        <p:grpSpPr>
          <a:xfrm>
            <a:off x="142952" y="679995"/>
            <a:ext cx="7886437" cy="120074"/>
            <a:chOff x="852265" y="4364980"/>
            <a:chExt cx="9566275" cy="147638"/>
          </a:xfrm>
        </p:grpSpPr>
        <p:sp>
          <p:nvSpPr>
            <p:cNvPr id="527" name="Google Shape;527;p16"/>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28" name="Google Shape;528;p16"/>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29" name="Google Shape;529;p16"/>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30" name="Google Shape;530;p16"/>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31" name="Google Shape;531;p16"/>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32" name="Google Shape;532;p16"/>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33" name="Google Shape;533;p16"/>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34" name="Google Shape;534;p16"/>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5" name="Google Shape;535;p16"/>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6" name="Google Shape;536;p16"/>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7" name="Google Shape;537;p16"/>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8" name="Google Shape;538;p16"/>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9" name="Google Shape;539;p16"/>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40" name="Google Shape;540;p16"/>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6"/>
          <p:cNvSpPr txBox="1"/>
          <p:nvPr/>
        </p:nvSpPr>
        <p:spPr>
          <a:xfrm>
            <a:off x="62588" y="936325"/>
            <a:ext cx="9144000" cy="48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FF0000"/>
                </a:solidFill>
                <a:latin typeface="Arial"/>
                <a:ea typeface="Arial"/>
                <a:cs typeface="Arial"/>
                <a:sym typeface="Arial"/>
              </a:rPr>
              <a:t>User Experience</a:t>
            </a:r>
            <a:endParaRPr b="1" i="0" sz="1700" u="none" cap="none" strike="noStrike">
              <a:solidFill>
                <a:srgbClr val="FF0000"/>
              </a:solidFill>
              <a:latin typeface="Arial"/>
              <a:ea typeface="Arial"/>
              <a:cs typeface="Arial"/>
              <a:sym typeface="Arial"/>
            </a:endParaRPr>
          </a:p>
        </p:txBody>
      </p:sp>
      <p:sp>
        <p:nvSpPr>
          <p:cNvPr id="542" name="Google Shape;542;p16"/>
          <p:cNvSpPr txBox="1"/>
          <p:nvPr/>
        </p:nvSpPr>
        <p:spPr>
          <a:xfrm>
            <a:off x="142950" y="1642575"/>
            <a:ext cx="3066600" cy="10467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400"/>
              <a:buFont typeface="Arial"/>
              <a:buNone/>
            </a:pPr>
            <a:r>
              <a:rPr b="0" i="0" lang="en-US" sz="1200" u="none" cap="none" strike="noStrike">
                <a:solidFill>
                  <a:schemeClr val="dk1"/>
                </a:solidFill>
                <a:latin typeface="Arial"/>
                <a:ea typeface="Arial"/>
                <a:cs typeface="Arial"/>
                <a:sym typeface="Arial"/>
              </a:rPr>
              <a:t>The Power Query editor represents the Power Query user interface, where you can add or modify queries, manage queries by grouping or adding descriptions to query steps, or visualize your queries and their structure with different views. The Power Query user interface has five distinct components.</a:t>
            </a:r>
            <a:endParaRPr b="0" i="0" sz="1200" u="none" cap="none" strike="noStrike">
              <a:solidFill>
                <a:schemeClr val="dk1"/>
              </a:solidFill>
              <a:latin typeface="Arial"/>
              <a:ea typeface="Arial"/>
              <a:cs typeface="Arial"/>
              <a:sym typeface="Arial"/>
            </a:endParaRPr>
          </a:p>
        </p:txBody>
      </p:sp>
      <p:pic>
        <p:nvPicPr>
          <p:cNvPr id="543" name="Google Shape;543;p16"/>
          <p:cNvPicPr preferRelativeResize="0"/>
          <p:nvPr/>
        </p:nvPicPr>
        <p:blipFill rotWithShape="1">
          <a:blip r:embed="rId3">
            <a:alphaModFix/>
          </a:blip>
          <a:srcRect b="0" l="0" r="0" t="0"/>
          <a:stretch/>
        </p:blipFill>
        <p:spPr>
          <a:xfrm>
            <a:off x="3209550" y="1451325"/>
            <a:ext cx="5858151" cy="2776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grpSp>
        <p:nvGrpSpPr>
          <p:cNvPr id="548" name="Google Shape;548;p17"/>
          <p:cNvGrpSpPr/>
          <p:nvPr/>
        </p:nvGrpSpPr>
        <p:grpSpPr>
          <a:xfrm>
            <a:off x="142952" y="679995"/>
            <a:ext cx="7886437" cy="120074"/>
            <a:chOff x="852265" y="4364980"/>
            <a:chExt cx="9566275" cy="147638"/>
          </a:xfrm>
        </p:grpSpPr>
        <p:sp>
          <p:nvSpPr>
            <p:cNvPr id="549" name="Google Shape;549;p17"/>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50" name="Google Shape;550;p17"/>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51" name="Google Shape;551;p17"/>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52" name="Google Shape;552;p17"/>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53" name="Google Shape;553;p17"/>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54" name="Google Shape;554;p17"/>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55" name="Google Shape;555;p17"/>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56" name="Google Shape;556;p17"/>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7" name="Google Shape;557;p17"/>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8" name="Google Shape;558;p17"/>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9" name="Google Shape;559;p17"/>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0" name="Google Shape;560;p17"/>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1" name="Google Shape;561;p17"/>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62" name="Google Shape;562;p17"/>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7"/>
          <p:cNvSpPr txBox="1"/>
          <p:nvPr/>
        </p:nvSpPr>
        <p:spPr>
          <a:xfrm>
            <a:off x="142950" y="1626000"/>
            <a:ext cx="3066600" cy="165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The data profiling tools provide new and intuitive ways to clean, transform, and understand data in Power Query Editor. They include:</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240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Column quality</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Column distribution</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Column profile</a:t>
            </a:r>
            <a:endParaRPr b="0" i="0" sz="1400" u="none" cap="none" strike="noStrike">
              <a:solidFill>
                <a:schemeClr val="dk1"/>
              </a:solidFill>
              <a:latin typeface="Arial"/>
              <a:ea typeface="Arial"/>
              <a:cs typeface="Arial"/>
              <a:sym typeface="Arial"/>
            </a:endParaRPr>
          </a:p>
          <a:p>
            <a:pPr indent="0" lvl="0" marL="0" marR="0" rtl="0" algn="l">
              <a:lnSpc>
                <a:spcPct val="200000"/>
              </a:lnSpc>
              <a:spcBef>
                <a:spcPts val="240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4" name="Google Shape;564;p17"/>
          <p:cNvSpPr/>
          <p:nvPr/>
        </p:nvSpPr>
        <p:spPr>
          <a:xfrm>
            <a:off x="0" y="0"/>
            <a:ext cx="45720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Data Profiling Tools</a:t>
            </a:r>
            <a:endParaRPr b="0" i="0" sz="1400" u="none" cap="none" strike="noStrike">
              <a:solidFill>
                <a:schemeClr val="dk1"/>
              </a:solidFill>
              <a:latin typeface="Arial"/>
              <a:ea typeface="Arial"/>
              <a:cs typeface="Arial"/>
              <a:sym typeface="Arial"/>
            </a:endParaRPr>
          </a:p>
        </p:txBody>
      </p:sp>
      <p:pic>
        <p:nvPicPr>
          <p:cNvPr id="565" name="Google Shape;565;p17"/>
          <p:cNvPicPr preferRelativeResize="0"/>
          <p:nvPr/>
        </p:nvPicPr>
        <p:blipFill rotWithShape="1">
          <a:blip r:embed="rId3">
            <a:alphaModFix/>
          </a:blip>
          <a:srcRect b="0" l="0" r="0" t="0"/>
          <a:stretch/>
        </p:blipFill>
        <p:spPr>
          <a:xfrm>
            <a:off x="3209550" y="1451325"/>
            <a:ext cx="5818225" cy="43636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grpSp>
        <p:nvGrpSpPr>
          <p:cNvPr id="570" name="Google Shape;570;p18"/>
          <p:cNvGrpSpPr/>
          <p:nvPr/>
        </p:nvGrpSpPr>
        <p:grpSpPr>
          <a:xfrm>
            <a:off x="142952" y="679995"/>
            <a:ext cx="7886437" cy="120074"/>
            <a:chOff x="852265" y="4364980"/>
            <a:chExt cx="9566275" cy="147638"/>
          </a:xfrm>
        </p:grpSpPr>
        <p:sp>
          <p:nvSpPr>
            <p:cNvPr id="571" name="Google Shape;571;p18"/>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72" name="Google Shape;572;p18"/>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73" name="Google Shape;573;p18"/>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74" name="Google Shape;574;p18"/>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75" name="Google Shape;575;p18"/>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76" name="Google Shape;576;p18"/>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77" name="Google Shape;577;p18"/>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78" name="Google Shape;578;p18"/>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9" name="Google Shape;579;p18"/>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0" name="Google Shape;580;p18"/>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1" name="Google Shape;581;p18"/>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2" name="Google Shape;582;p18"/>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3" name="Google Shape;583;p18"/>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84" name="Google Shape;584;p18"/>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8"/>
          <p:cNvSpPr txBox="1"/>
          <p:nvPr/>
        </p:nvSpPr>
        <p:spPr>
          <a:xfrm>
            <a:off x="142950" y="1626000"/>
            <a:ext cx="3066600" cy="165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In the Group by dialog, set the Group by operation to group by the Geography and count the number of supplier rows per Geography.</a:t>
            </a:r>
            <a:endParaRPr b="0" i="0" sz="1400" u="none" cap="none" strike="noStrike">
              <a:solidFill>
                <a:schemeClr val="dk1"/>
              </a:solidFill>
              <a:latin typeface="Arial"/>
              <a:ea typeface="Arial"/>
              <a:cs typeface="Arial"/>
              <a:sym typeface="Arial"/>
            </a:endParaRPr>
          </a:p>
        </p:txBody>
      </p:sp>
      <p:sp>
        <p:nvSpPr>
          <p:cNvPr id="586" name="Google Shape;586;p18"/>
          <p:cNvSpPr/>
          <p:nvPr/>
        </p:nvSpPr>
        <p:spPr>
          <a:xfrm>
            <a:off x="0" y="0"/>
            <a:ext cx="45720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Group By Dialog</a:t>
            </a:r>
            <a:endParaRPr b="0" i="0" sz="1400" u="none" cap="none" strike="noStrike">
              <a:solidFill>
                <a:schemeClr val="dk1"/>
              </a:solidFill>
              <a:latin typeface="Arial"/>
              <a:ea typeface="Arial"/>
              <a:cs typeface="Arial"/>
              <a:sym typeface="Arial"/>
            </a:endParaRPr>
          </a:p>
        </p:txBody>
      </p:sp>
      <p:pic>
        <p:nvPicPr>
          <p:cNvPr id="587" name="Google Shape;587;p18"/>
          <p:cNvPicPr preferRelativeResize="0"/>
          <p:nvPr/>
        </p:nvPicPr>
        <p:blipFill rotWithShape="1">
          <a:blip r:embed="rId3">
            <a:alphaModFix/>
          </a:blip>
          <a:srcRect b="0" l="0" r="0" t="0"/>
          <a:stretch/>
        </p:blipFill>
        <p:spPr>
          <a:xfrm>
            <a:off x="3811057" y="996375"/>
            <a:ext cx="4753719" cy="2421625"/>
          </a:xfrm>
          <a:prstGeom prst="rect">
            <a:avLst/>
          </a:prstGeom>
          <a:noFill/>
          <a:ln>
            <a:noFill/>
          </a:ln>
        </p:spPr>
      </p:pic>
      <p:pic>
        <p:nvPicPr>
          <p:cNvPr id="588" name="Google Shape;588;p18"/>
          <p:cNvPicPr preferRelativeResize="0"/>
          <p:nvPr/>
        </p:nvPicPr>
        <p:blipFill rotWithShape="1">
          <a:blip r:embed="rId4">
            <a:alphaModFix/>
          </a:blip>
          <a:srcRect b="0" l="0" r="0" t="0"/>
          <a:stretch/>
        </p:blipFill>
        <p:spPr>
          <a:xfrm>
            <a:off x="3635213" y="3614300"/>
            <a:ext cx="5105400" cy="1390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grpSp>
        <p:nvGrpSpPr>
          <p:cNvPr id="593" name="Google Shape;593;p19"/>
          <p:cNvGrpSpPr/>
          <p:nvPr/>
        </p:nvGrpSpPr>
        <p:grpSpPr>
          <a:xfrm>
            <a:off x="142952" y="679995"/>
            <a:ext cx="7886437" cy="120074"/>
            <a:chOff x="852265" y="4364980"/>
            <a:chExt cx="9566275" cy="147638"/>
          </a:xfrm>
        </p:grpSpPr>
        <p:sp>
          <p:nvSpPr>
            <p:cNvPr id="594" name="Google Shape;594;p19"/>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95" name="Google Shape;595;p19"/>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96" name="Google Shape;596;p19"/>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97" name="Google Shape;597;p19"/>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98" name="Google Shape;598;p19"/>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99" name="Google Shape;599;p19"/>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00" name="Google Shape;600;p19"/>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01" name="Google Shape;601;p19"/>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2" name="Google Shape;602;p19"/>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3" name="Google Shape;603;p19"/>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4" name="Google Shape;604;p19"/>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5" name="Google Shape;605;p19"/>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6" name="Google Shape;606;p19"/>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07" name="Google Shape;607;p19"/>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9"/>
          <p:cNvSpPr txBox="1"/>
          <p:nvPr/>
        </p:nvSpPr>
        <p:spPr>
          <a:xfrm>
            <a:off x="142950" y="1626000"/>
            <a:ext cx="3066600" cy="165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Any steps performed in Power BI is logged under the Applied Steps, which can be deleted or added anytime during the process</a:t>
            </a:r>
            <a:endParaRPr b="0" i="0" sz="1400" u="none" cap="none" strike="noStrike">
              <a:solidFill>
                <a:schemeClr val="dk1"/>
              </a:solidFill>
              <a:latin typeface="Arial"/>
              <a:ea typeface="Arial"/>
              <a:cs typeface="Arial"/>
              <a:sym typeface="Arial"/>
            </a:endParaRPr>
          </a:p>
        </p:txBody>
      </p:sp>
      <p:sp>
        <p:nvSpPr>
          <p:cNvPr id="609" name="Google Shape;609;p19"/>
          <p:cNvSpPr/>
          <p:nvPr/>
        </p:nvSpPr>
        <p:spPr>
          <a:xfrm>
            <a:off x="0" y="0"/>
            <a:ext cx="45720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Applied Steps</a:t>
            </a:r>
            <a:endParaRPr b="0" i="0" sz="1400" u="none" cap="none" strike="noStrike">
              <a:solidFill>
                <a:schemeClr val="dk1"/>
              </a:solidFill>
              <a:latin typeface="Arial"/>
              <a:ea typeface="Arial"/>
              <a:cs typeface="Arial"/>
              <a:sym typeface="Arial"/>
            </a:endParaRPr>
          </a:p>
        </p:txBody>
      </p:sp>
      <p:pic>
        <p:nvPicPr>
          <p:cNvPr id="610" name="Google Shape;610;p19"/>
          <p:cNvPicPr preferRelativeResize="0"/>
          <p:nvPr/>
        </p:nvPicPr>
        <p:blipFill rotWithShape="1">
          <a:blip r:embed="rId3">
            <a:alphaModFix/>
          </a:blip>
          <a:srcRect b="0" l="0" r="0" t="0"/>
          <a:stretch/>
        </p:blipFill>
        <p:spPr>
          <a:xfrm>
            <a:off x="5508701" y="1095075"/>
            <a:ext cx="2636800" cy="391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p:nvPr/>
        </p:nvSpPr>
        <p:spPr>
          <a:xfrm>
            <a:off x="750525" y="112125"/>
            <a:ext cx="4403100" cy="121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Arial"/>
                <a:ea typeface="Arial"/>
                <a:cs typeface="Arial"/>
                <a:sym typeface="Arial"/>
              </a:rPr>
              <a:t>Agenda</a:t>
            </a:r>
            <a:endParaRPr b="1" i="0" sz="3200" u="none" cap="none" strike="noStrike">
              <a:solidFill>
                <a:schemeClr val="dk1"/>
              </a:solidFill>
              <a:latin typeface="Arial"/>
              <a:ea typeface="Arial"/>
              <a:cs typeface="Arial"/>
              <a:sym typeface="Arial"/>
            </a:endParaRPr>
          </a:p>
        </p:txBody>
      </p:sp>
      <p:grpSp>
        <p:nvGrpSpPr>
          <p:cNvPr id="171" name="Google Shape;171;p2"/>
          <p:cNvGrpSpPr/>
          <p:nvPr/>
        </p:nvGrpSpPr>
        <p:grpSpPr>
          <a:xfrm>
            <a:off x="212659" y="4678107"/>
            <a:ext cx="8718703" cy="168854"/>
            <a:chOff x="852265" y="4364980"/>
            <a:chExt cx="9566275" cy="147638"/>
          </a:xfrm>
        </p:grpSpPr>
        <p:sp>
          <p:nvSpPr>
            <p:cNvPr id="172" name="Google Shape;172;p2"/>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3" name="Google Shape;173;p2"/>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4" name="Google Shape;174;p2"/>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5" name="Google Shape;175;p2"/>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6" name="Google Shape;176;p2"/>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7" name="Google Shape;177;p2"/>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8" name="Google Shape;178;p2"/>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9" name="Google Shape;179;p2"/>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0" name="Google Shape;180;p2"/>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 name="Google Shape;181;p2"/>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 name="Google Shape;182;p2"/>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3" name="Google Shape;183;p2"/>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4" name="Google Shape;184;p2"/>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85" name="Google Shape;185;p2"/>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750525" y="836725"/>
            <a:ext cx="6670500" cy="3677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What is Power BI?</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Components</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Architecture</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Product Portfolio</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Life Hack: Small guide to install Pro</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Desktop Features: Get, Analyze, Visualize, Publish</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Power BI Services</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Integration with various Apps</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Power Query Editor: The heart of Power BI</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Understanding on DAX</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Live connectivity &amp; datasources</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On-premises data gateway</a:t>
            </a: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Dashboard Implementation</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grpSp>
        <p:nvGrpSpPr>
          <p:cNvPr id="615" name="Google Shape;615;p20"/>
          <p:cNvGrpSpPr/>
          <p:nvPr/>
        </p:nvGrpSpPr>
        <p:grpSpPr>
          <a:xfrm>
            <a:off x="142952" y="679995"/>
            <a:ext cx="7886437" cy="120074"/>
            <a:chOff x="852265" y="4364980"/>
            <a:chExt cx="9566275" cy="147638"/>
          </a:xfrm>
        </p:grpSpPr>
        <p:sp>
          <p:nvSpPr>
            <p:cNvPr id="616" name="Google Shape;616;p20"/>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17" name="Google Shape;617;p20"/>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18" name="Google Shape;618;p20"/>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19" name="Google Shape;619;p20"/>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20" name="Google Shape;620;p20"/>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21" name="Google Shape;621;p20"/>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22" name="Google Shape;622;p20"/>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23" name="Google Shape;623;p20"/>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4" name="Google Shape;624;p20"/>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5" name="Google Shape;625;p20"/>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6" name="Google Shape;626;p20"/>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7" name="Google Shape;627;p20"/>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8" name="Google Shape;628;p20"/>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29" name="Google Shape;629;p20"/>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0"/>
          <p:cNvSpPr txBox="1"/>
          <p:nvPr/>
        </p:nvSpPr>
        <p:spPr>
          <a:xfrm>
            <a:off x="142950" y="1626000"/>
            <a:ext cx="3066600" cy="165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When you have one or more columns that you'd like to add to another query, you merge the queries. When you have additional rows of data that you'd like to add to an existing query, you append the query.</a:t>
            </a:r>
            <a:endParaRPr b="0" i="0" sz="1400" u="none" cap="none" strike="noStrike">
              <a:solidFill>
                <a:schemeClr val="dk1"/>
              </a:solidFill>
              <a:latin typeface="Arial"/>
              <a:ea typeface="Arial"/>
              <a:cs typeface="Arial"/>
              <a:sym typeface="Arial"/>
            </a:endParaRPr>
          </a:p>
        </p:txBody>
      </p:sp>
      <p:sp>
        <p:nvSpPr>
          <p:cNvPr id="631" name="Google Shape;631;p20"/>
          <p:cNvSpPr/>
          <p:nvPr/>
        </p:nvSpPr>
        <p:spPr>
          <a:xfrm>
            <a:off x="0" y="0"/>
            <a:ext cx="45720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Appending vs Merging</a:t>
            </a:r>
            <a:endParaRPr b="0" i="0" sz="1400" u="none" cap="none" strike="noStrike">
              <a:solidFill>
                <a:schemeClr val="dk1"/>
              </a:solidFill>
              <a:latin typeface="Arial"/>
              <a:ea typeface="Arial"/>
              <a:cs typeface="Arial"/>
              <a:sym typeface="Arial"/>
            </a:endParaRPr>
          </a:p>
        </p:txBody>
      </p:sp>
      <p:pic>
        <p:nvPicPr>
          <p:cNvPr id="632" name="Google Shape;632;p20"/>
          <p:cNvPicPr preferRelativeResize="0"/>
          <p:nvPr/>
        </p:nvPicPr>
        <p:blipFill rotWithShape="1">
          <a:blip r:embed="rId3">
            <a:alphaModFix/>
          </a:blip>
          <a:srcRect b="0" l="0" r="0" t="0"/>
          <a:stretch/>
        </p:blipFill>
        <p:spPr>
          <a:xfrm>
            <a:off x="4251619" y="996375"/>
            <a:ext cx="4415480" cy="3866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21"/>
          <p:cNvSpPr/>
          <p:nvPr/>
        </p:nvSpPr>
        <p:spPr>
          <a:xfrm>
            <a:off x="934275" y="1467100"/>
            <a:ext cx="44031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Welcome to</a:t>
            </a:r>
            <a:endParaRPr b="0" i="0" sz="1400" u="none" cap="none" strike="noStrike">
              <a:solidFill>
                <a:srgbClr val="000000"/>
              </a:solidFill>
              <a:latin typeface="Arial"/>
              <a:ea typeface="Arial"/>
              <a:cs typeface="Arial"/>
              <a:sym typeface="Arial"/>
            </a:endParaRPr>
          </a:p>
        </p:txBody>
      </p:sp>
      <p:sp>
        <p:nvSpPr>
          <p:cNvPr id="638" name="Google Shape;638;p21"/>
          <p:cNvSpPr/>
          <p:nvPr/>
        </p:nvSpPr>
        <p:spPr>
          <a:xfrm>
            <a:off x="2229750" y="2237800"/>
            <a:ext cx="4159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DAX</a:t>
            </a:r>
            <a:endParaRPr b="0" i="0" sz="1400" u="none" cap="none" strike="noStrike">
              <a:solidFill>
                <a:srgbClr val="000000"/>
              </a:solidFill>
              <a:latin typeface="Arial"/>
              <a:ea typeface="Arial"/>
              <a:cs typeface="Arial"/>
              <a:sym typeface="Arial"/>
            </a:endParaRPr>
          </a:p>
        </p:txBody>
      </p:sp>
      <p:grpSp>
        <p:nvGrpSpPr>
          <p:cNvPr id="639" name="Google Shape;639;p21"/>
          <p:cNvGrpSpPr/>
          <p:nvPr/>
        </p:nvGrpSpPr>
        <p:grpSpPr>
          <a:xfrm>
            <a:off x="145959" y="3778757"/>
            <a:ext cx="8718703" cy="168854"/>
            <a:chOff x="852265" y="4364980"/>
            <a:chExt cx="9566275" cy="147638"/>
          </a:xfrm>
        </p:grpSpPr>
        <p:sp>
          <p:nvSpPr>
            <p:cNvPr id="640" name="Google Shape;640;p21"/>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41" name="Google Shape;641;p21"/>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42" name="Google Shape;642;p21"/>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43" name="Google Shape;643;p21"/>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44" name="Google Shape;644;p21"/>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45" name="Google Shape;645;p21"/>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46" name="Google Shape;646;p21"/>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47" name="Google Shape;647;p21"/>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8" name="Google Shape;648;p21"/>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9" name="Google Shape;649;p21"/>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50" name="Google Shape;650;p21"/>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51" name="Google Shape;651;p21"/>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52" name="Google Shape;652;p21"/>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653" name="Google Shape;653;p21"/>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22"/>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 DAX</a:t>
            </a:r>
            <a:endParaRPr b="0" i="0" sz="1400" u="none" cap="none" strike="noStrike">
              <a:solidFill>
                <a:schemeClr val="dk1"/>
              </a:solidFill>
              <a:latin typeface="Arial"/>
              <a:ea typeface="Arial"/>
              <a:cs typeface="Arial"/>
              <a:sym typeface="Arial"/>
            </a:endParaRPr>
          </a:p>
        </p:txBody>
      </p:sp>
      <p:grpSp>
        <p:nvGrpSpPr>
          <p:cNvPr id="659" name="Google Shape;659;p22"/>
          <p:cNvGrpSpPr/>
          <p:nvPr/>
        </p:nvGrpSpPr>
        <p:grpSpPr>
          <a:xfrm>
            <a:off x="142952" y="679995"/>
            <a:ext cx="7886437" cy="120074"/>
            <a:chOff x="852265" y="4364980"/>
            <a:chExt cx="9566275" cy="147638"/>
          </a:xfrm>
        </p:grpSpPr>
        <p:sp>
          <p:nvSpPr>
            <p:cNvPr id="660" name="Google Shape;660;p22"/>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1" name="Google Shape;661;p22"/>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2" name="Google Shape;662;p22"/>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3" name="Google Shape;663;p22"/>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4" name="Google Shape;664;p22"/>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5" name="Google Shape;665;p22"/>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6" name="Google Shape;666;p22"/>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7" name="Google Shape;667;p22"/>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8" name="Google Shape;668;p22"/>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9" name="Google Shape;669;p22"/>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0" name="Google Shape;670;p22"/>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1" name="Google Shape;671;p22"/>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2" name="Google Shape;672;p22"/>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73" name="Google Shape;673;p22"/>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2"/>
          <p:cNvSpPr txBox="1"/>
          <p:nvPr/>
        </p:nvSpPr>
        <p:spPr>
          <a:xfrm>
            <a:off x="142950" y="1642591"/>
            <a:ext cx="5616000" cy="2394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1200"/>
              </a:spcBef>
              <a:spcAft>
                <a:spcPts val="0"/>
              </a:spcAft>
              <a:buClr>
                <a:srgbClr val="000000"/>
              </a:buClr>
              <a:buSzPts val="1400"/>
              <a:buFont typeface="Arial"/>
              <a:buNone/>
            </a:pPr>
            <a:r>
              <a:rPr b="1" i="0" lang="en-US" sz="1400" u="none" cap="none" strike="noStrike">
                <a:solidFill>
                  <a:srgbClr val="191919"/>
                </a:solidFill>
                <a:latin typeface="Arial"/>
                <a:ea typeface="Arial"/>
                <a:cs typeface="Arial"/>
                <a:sym typeface="Arial"/>
              </a:rPr>
              <a:t>You need to know these functions</a:t>
            </a:r>
            <a:endParaRPr b="1" i="0" sz="1400" u="none" cap="none" strike="noStrike">
              <a:solidFill>
                <a:srgbClr val="191919"/>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400"/>
              <a:buFont typeface="Arial"/>
              <a:buNone/>
            </a:pPr>
            <a:r>
              <a:rPr b="0" i="0" lang="en-US" sz="1400" u="none" cap="none" strike="noStrike">
                <a:solidFill>
                  <a:srgbClr val="191919"/>
                </a:solidFill>
                <a:latin typeface="Arial"/>
                <a:ea typeface="Arial"/>
                <a:cs typeface="Arial"/>
                <a:sym typeface="Arial"/>
              </a:rPr>
              <a:t>SUM, AVERAGE, MIN, MAX, COUNT, COUNTROWS, CALCULATE, FILTER etc.</a:t>
            </a:r>
            <a:endParaRPr b="0" i="0" sz="1400" u="none" cap="none" strike="noStrike">
              <a:solidFill>
                <a:srgbClr val="191919"/>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191919"/>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400"/>
              <a:buFont typeface="Arial"/>
              <a:buNone/>
            </a:pPr>
            <a:r>
              <a:rPr b="1" i="0" lang="en-US" sz="1400" u="none" cap="none" strike="noStrike">
                <a:solidFill>
                  <a:srgbClr val="191919"/>
                </a:solidFill>
                <a:latin typeface="Arial"/>
                <a:ea typeface="Arial"/>
                <a:cs typeface="Arial"/>
                <a:sym typeface="Arial"/>
              </a:rPr>
              <a:t>Contexts:</a:t>
            </a:r>
            <a:r>
              <a:rPr b="0" i="0" lang="en-US" sz="1400" u="none" cap="none" strike="noStrike">
                <a:solidFill>
                  <a:srgbClr val="191919"/>
                </a:solidFill>
                <a:latin typeface="Arial"/>
                <a:ea typeface="Arial"/>
                <a:cs typeface="Arial"/>
                <a:sym typeface="Arial"/>
              </a:rPr>
              <a:t> Row Context &amp; Filter Context</a:t>
            </a:r>
            <a:endParaRPr b="0" i="0" sz="1400" u="none" cap="none" strike="noStrike">
              <a:solidFill>
                <a:srgbClr val="191919"/>
              </a:solidFill>
              <a:latin typeface="Arial"/>
              <a:ea typeface="Arial"/>
              <a:cs typeface="Arial"/>
              <a:sym typeface="Arial"/>
            </a:endParaRPr>
          </a:p>
          <a:p>
            <a:pPr indent="0" lvl="0" marL="457200" marR="0" rtl="0" algn="l">
              <a:lnSpc>
                <a:spcPct val="115000"/>
              </a:lnSpc>
              <a:spcBef>
                <a:spcPts val="1200"/>
              </a:spcBef>
              <a:spcAft>
                <a:spcPts val="1200"/>
              </a:spcAft>
              <a:buClr>
                <a:srgbClr val="000000"/>
              </a:buClr>
              <a:buSzPts val="1400"/>
              <a:buFont typeface="Arial"/>
              <a:buNone/>
            </a:pPr>
            <a:r>
              <a:rPr b="1" i="0" lang="en-US" sz="1400" u="none" cap="none" strike="noStrike">
                <a:solidFill>
                  <a:srgbClr val="191919"/>
                </a:solidFill>
                <a:latin typeface="Arial"/>
                <a:ea typeface="Arial"/>
                <a:cs typeface="Arial"/>
                <a:sym typeface="Arial"/>
              </a:rPr>
              <a:t>Other things: </a:t>
            </a:r>
            <a:r>
              <a:rPr b="0" i="0" lang="en-US" sz="1400" u="none" cap="none" strike="noStrike">
                <a:solidFill>
                  <a:srgbClr val="191919"/>
                </a:solidFill>
                <a:latin typeface="Arial"/>
                <a:ea typeface="Arial"/>
                <a:cs typeface="Arial"/>
                <a:sym typeface="Arial"/>
              </a:rPr>
              <a:t>Formatting, Best practices, X vs non X functions, Time Intelligence Functions</a:t>
            </a:r>
            <a:endParaRPr b="0" i="0" sz="1400" u="none" cap="none" strike="noStrike">
              <a:solidFill>
                <a:srgbClr val="191919"/>
              </a:solidFill>
              <a:latin typeface="Arial"/>
              <a:ea typeface="Arial"/>
              <a:cs typeface="Arial"/>
              <a:sym typeface="Arial"/>
            </a:endParaRPr>
          </a:p>
        </p:txBody>
      </p:sp>
      <p:sp>
        <p:nvSpPr>
          <p:cNvPr id="675" name="Google Shape;675;p22"/>
          <p:cNvSpPr txBox="1"/>
          <p:nvPr/>
        </p:nvSpPr>
        <p:spPr>
          <a:xfrm>
            <a:off x="524400" y="1071700"/>
            <a:ext cx="7090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191919"/>
                </a:solidFill>
                <a:latin typeface="Arial"/>
                <a:ea typeface="Arial"/>
                <a:cs typeface="Arial"/>
                <a:sym typeface="Arial"/>
              </a:rPr>
              <a:t>In order to say that you know DAX, you need:</a:t>
            </a:r>
            <a:endParaRPr b="1" i="0" sz="2700" u="none" cap="none" strike="noStrike">
              <a:solidFill>
                <a:srgbClr val="000000"/>
              </a:solidFill>
              <a:latin typeface="Arial"/>
              <a:ea typeface="Arial"/>
              <a:cs typeface="Arial"/>
              <a:sym typeface="Arial"/>
            </a:endParaRPr>
          </a:p>
        </p:txBody>
      </p:sp>
      <p:sp>
        <p:nvSpPr>
          <p:cNvPr id="676" name="Google Shape;676;p22"/>
          <p:cNvSpPr/>
          <p:nvPr/>
        </p:nvSpPr>
        <p:spPr>
          <a:xfrm>
            <a:off x="4145179" y="16037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77" name="Google Shape;677;p22"/>
          <p:cNvPicPr preferRelativeResize="0"/>
          <p:nvPr/>
        </p:nvPicPr>
        <p:blipFill rotWithShape="1">
          <a:blip r:embed="rId3">
            <a:alphaModFix/>
          </a:blip>
          <a:srcRect b="0" l="0" r="0" t="0"/>
          <a:stretch/>
        </p:blipFill>
        <p:spPr>
          <a:xfrm>
            <a:off x="5545200" y="1642600"/>
            <a:ext cx="3346524" cy="33465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23"/>
          <p:cNvSpPr/>
          <p:nvPr/>
        </p:nvSpPr>
        <p:spPr>
          <a:xfrm>
            <a:off x="0" y="0"/>
            <a:ext cx="3992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First DAX Expression</a:t>
            </a:r>
            <a:endParaRPr b="0" i="0" sz="1400" u="none" cap="none" strike="noStrike">
              <a:solidFill>
                <a:schemeClr val="dk1"/>
              </a:solidFill>
              <a:latin typeface="Arial"/>
              <a:ea typeface="Arial"/>
              <a:cs typeface="Arial"/>
              <a:sym typeface="Arial"/>
            </a:endParaRPr>
          </a:p>
        </p:txBody>
      </p:sp>
      <p:grpSp>
        <p:nvGrpSpPr>
          <p:cNvPr id="683" name="Google Shape;683;p23"/>
          <p:cNvGrpSpPr/>
          <p:nvPr/>
        </p:nvGrpSpPr>
        <p:grpSpPr>
          <a:xfrm>
            <a:off x="142952" y="679995"/>
            <a:ext cx="7886437" cy="120074"/>
            <a:chOff x="852265" y="4364980"/>
            <a:chExt cx="9566275" cy="147638"/>
          </a:xfrm>
        </p:grpSpPr>
        <p:sp>
          <p:nvSpPr>
            <p:cNvPr id="684" name="Google Shape;684;p23"/>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85" name="Google Shape;685;p23"/>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86" name="Google Shape;686;p23"/>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87" name="Google Shape;687;p23"/>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88" name="Google Shape;688;p23"/>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89" name="Google Shape;689;p23"/>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90" name="Google Shape;690;p23"/>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91" name="Google Shape;691;p23"/>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2" name="Google Shape;692;p23"/>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3" name="Google Shape;693;p23"/>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4" name="Google Shape;694;p23"/>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5" name="Google Shape;695;p23"/>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6" name="Google Shape;696;p23"/>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97" name="Google Shape;697;p23"/>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3"/>
          <p:cNvSpPr txBox="1"/>
          <p:nvPr/>
        </p:nvSpPr>
        <p:spPr>
          <a:xfrm>
            <a:off x="1054825" y="1301025"/>
            <a:ext cx="6861300" cy="2394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120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DAX: Data Analysis Expression</a:t>
            </a:r>
            <a:endParaRPr b="0" i="0" sz="1600" u="none" cap="none" strike="noStrike">
              <a:solidFill>
                <a:srgbClr val="191919"/>
              </a:solidFill>
              <a:latin typeface="Arial"/>
              <a:ea typeface="Arial"/>
              <a:cs typeface="Arial"/>
              <a:sym typeface="Arial"/>
            </a:endParaRPr>
          </a:p>
          <a:p>
            <a:pPr indent="-330200" lvl="0" marL="457200" marR="0" rtl="0" algn="l">
              <a:lnSpc>
                <a:spcPct val="150000"/>
              </a:lnSpc>
              <a:spcBef>
                <a:spcPts val="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Two business logics:</a:t>
            </a:r>
            <a:br>
              <a:rPr b="0" i="0" lang="en-US" sz="1600" u="none" cap="none" strike="noStrike">
                <a:solidFill>
                  <a:srgbClr val="191919"/>
                </a:solidFill>
                <a:latin typeface="Arial"/>
                <a:ea typeface="Arial"/>
                <a:cs typeface="Arial"/>
                <a:sym typeface="Arial"/>
              </a:rPr>
            </a:br>
            <a:r>
              <a:rPr b="0" i="0" lang="en-US" sz="1600" u="none" cap="none" strike="noStrike">
                <a:solidFill>
                  <a:srgbClr val="191919"/>
                </a:solidFill>
                <a:latin typeface="Arial"/>
                <a:ea typeface="Arial"/>
                <a:cs typeface="Arial"/>
                <a:sym typeface="Arial"/>
              </a:rPr>
              <a:t>Measures &amp; Calculated Columns</a:t>
            </a:r>
            <a:endParaRPr b="0" i="0" sz="1600" u="none" cap="none" strike="noStrike">
              <a:solidFill>
                <a:srgbClr val="191919"/>
              </a:solidFill>
              <a:latin typeface="Arial"/>
              <a:ea typeface="Arial"/>
              <a:cs typeface="Arial"/>
              <a:sym typeface="Arial"/>
            </a:endParaRPr>
          </a:p>
          <a:p>
            <a:pPr indent="-330200" lvl="0" marL="457200" marR="0" rtl="0" algn="l">
              <a:lnSpc>
                <a:spcPct val="150000"/>
              </a:lnSpc>
              <a:spcBef>
                <a:spcPts val="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As per google, Measures and calculated columns both use DAX expressions. The difference is the context of evaluation. A measure is evaluated in the context of the cell evaluated in a report or in a DAX query, whereas a calculated column is computed at the row level within the table it belongs to.</a:t>
            </a:r>
            <a:endParaRPr b="0" i="0" sz="1600" u="none" cap="none" strike="noStrike">
              <a:solidFill>
                <a:srgbClr val="191919"/>
              </a:solidFill>
              <a:latin typeface="Arial"/>
              <a:ea typeface="Arial"/>
              <a:cs typeface="Arial"/>
              <a:sym typeface="Arial"/>
            </a:endParaRPr>
          </a:p>
          <a:p>
            <a:pPr indent="0" lvl="0" marL="457200" marR="0" rtl="0" algn="l">
              <a:lnSpc>
                <a:spcPct val="150000"/>
              </a:lnSpc>
              <a:spcBef>
                <a:spcPts val="1200"/>
              </a:spcBef>
              <a:spcAft>
                <a:spcPts val="1200"/>
              </a:spcAft>
              <a:buClr>
                <a:srgbClr val="000000"/>
              </a:buClr>
              <a:buSzPts val="1600"/>
              <a:buFont typeface="Arial"/>
              <a:buNone/>
            </a:pPr>
            <a:r>
              <a:t/>
            </a:r>
            <a:endParaRPr b="0" i="0" sz="1600" u="none" cap="none" strike="noStrike">
              <a:solidFill>
                <a:srgbClr val="191919"/>
              </a:solidFill>
              <a:latin typeface="Arial"/>
              <a:ea typeface="Arial"/>
              <a:cs typeface="Arial"/>
              <a:sym typeface="Arial"/>
            </a:endParaRPr>
          </a:p>
        </p:txBody>
      </p:sp>
      <p:sp>
        <p:nvSpPr>
          <p:cNvPr id="699" name="Google Shape;699;p23"/>
          <p:cNvSpPr txBox="1"/>
          <p:nvPr/>
        </p:nvSpPr>
        <p:spPr>
          <a:xfrm>
            <a:off x="1135175" y="1808250"/>
            <a:ext cx="578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24"/>
          <p:cNvSpPr/>
          <p:nvPr/>
        </p:nvSpPr>
        <p:spPr>
          <a:xfrm>
            <a:off x="0" y="0"/>
            <a:ext cx="4319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Calculated Columns</a:t>
            </a:r>
            <a:endParaRPr b="0" i="0" sz="1400" u="none" cap="none" strike="noStrike">
              <a:solidFill>
                <a:schemeClr val="dk1"/>
              </a:solidFill>
              <a:latin typeface="Arial"/>
              <a:ea typeface="Arial"/>
              <a:cs typeface="Arial"/>
              <a:sym typeface="Arial"/>
            </a:endParaRPr>
          </a:p>
        </p:txBody>
      </p:sp>
      <p:grpSp>
        <p:nvGrpSpPr>
          <p:cNvPr id="705" name="Google Shape;705;p24"/>
          <p:cNvGrpSpPr/>
          <p:nvPr/>
        </p:nvGrpSpPr>
        <p:grpSpPr>
          <a:xfrm>
            <a:off x="142952" y="679995"/>
            <a:ext cx="7886437" cy="120074"/>
            <a:chOff x="852265" y="4364980"/>
            <a:chExt cx="9566275" cy="147638"/>
          </a:xfrm>
        </p:grpSpPr>
        <p:sp>
          <p:nvSpPr>
            <p:cNvPr id="706" name="Google Shape;706;p24"/>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07" name="Google Shape;707;p24"/>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08" name="Google Shape;708;p24"/>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09" name="Google Shape;709;p24"/>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10" name="Google Shape;710;p24"/>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11" name="Google Shape;711;p24"/>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12" name="Google Shape;712;p24"/>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13" name="Google Shape;713;p24"/>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4" name="Google Shape;714;p24"/>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5" name="Google Shape;715;p24"/>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6" name="Google Shape;716;p24"/>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7" name="Google Shape;717;p24"/>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8" name="Google Shape;718;p24"/>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19" name="Google Shape;719;p24"/>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4"/>
          <p:cNvSpPr txBox="1"/>
          <p:nvPr/>
        </p:nvSpPr>
        <p:spPr>
          <a:xfrm>
            <a:off x="79275" y="1757191"/>
            <a:ext cx="5616000" cy="2394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Represents a single value per row</a:t>
            </a:r>
            <a:endParaRPr b="0" i="0" sz="1600" u="none" cap="none" strike="noStrike">
              <a:solidFill>
                <a:srgbClr val="191919"/>
              </a:solidFill>
              <a:latin typeface="Arial"/>
              <a:ea typeface="Arial"/>
              <a:cs typeface="Arial"/>
              <a:sym typeface="Arial"/>
            </a:endParaRPr>
          </a:p>
          <a:p>
            <a:pPr indent="-330200" lvl="0" marL="457200" marR="0" rtl="0" algn="l">
              <a:lnSpc>
                <a:spcPct val="100000"/>
              </a:lnSpc>
              <a:spcBef>
                <a:spcPts val="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Computed at compile time</a:t>
            </a:r>
            <a:endParaRPr b="0" i="0" sz="1600" u="none" cap="none" strike="noStrike">
              <a:solidFill>
                <a:srgbClr val="191919"/>
              </a:solidFill>
              <a:latin typeface="Arial"/>
              <a:ea typeface="Arial"/>
              <a:cs typeface="Arial"/>
              <a:sym typeface="Arial"/>
            </a:endParaRPr>
          </a:p>
          <a:p>
            <a:pPr indent="-330200" lvl="0" marL="457200" marR="0" rtl="0" algn="l">
              <a:lnSpc>
                <a:spcPct val="130000"/>
              </a:lnSpc>
              <a:spcBef>
                <a:spcPts val="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Results are dynamic, based on filters</a:t>
            </a:r>
            <a:endParaRPr b="0" i="0" sz="1600" u="none" cap="none" strike="noStrike">
              <a:solidFill>
                <a:srgbClr val="191919"/>
              </a:solidFill>
              <a:latin typeface="Arial"/>
              <a:ea typeface="Arial"/>
              <a:cs typeface="Arial"/>
              <a:sym typeface="Arial"/>
            </a:endParaRPr>
          </a:p>
          <a:p>
            <a:pPr indent="-330200" lvl="0" marL="457200" marR="0" rtl="0" algn="l">
              <a:lnSpc>
                <a:spcPct val="130000"/>
              </a:lnSpc>
              <a:spcBef>
                <a:spcPts val="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This is called the row context</a:t>
            </a:r>
            <a:endParaRPr b="0" i="0" sz="1600" u="none" cap="none" strike="noStrike">
              <a:solidFill>
                <a:srgbClr val="191919"/>
              </a:solidFill>
              <a:latin typeface="Arial"/>
              <a:ea typeface="Arial"/>
              <a:cs typeface="Arial"/>
              <a:sym typeface="Arial"/>
            </a:endParaRPr>
          </a:p>
        </p:txBody>
      </p:sp>
      <p:sp>
        <p:nvSpPr>
          <p:cNvPr id="721" name="Google Shape;721;p24"/>
          <p:cNvSpPr txBox="1"/>
          <p:nvPr/>
        </p:nvSpPr>
        <p:spPr>
          <a:xfrm>
            <a:off x="524400" y="107170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722" name="Google Shape;722;p24"/>
          <p:cNvSpPr/>
          <p:nvPr/>
        </p:nvSpPr>
        <p:spPr>
          <a:xfrm>
            <a:off x="4081504" y="1718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3" name="Google Shape;723;p24"/>
          <p:cNvSpPr txBox="1"/>
          <p:nvPr/>
        </p:nvSpPr>
        <p:spPr>
          <a:xfrm>
            <a:off x="930600" y="3482625"/>
            <a:ext cx="6987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Tenure_Months := Churn[Tenure]*12</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25"/>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Measures</a:t>
            </a:r>
            <a:endParaRPr b="0" i="0" sz="1400" u="none" cap="none" strike="noStrike">
              <a:solidFill>
                <a:schemeClr val="dk1"/>
              </a:solidFill>
              <a:latin typeface="Arial"/>
              <a:ea typeface="Arial"/>
              <a:cs typeface="Arial"/>
              <a:sym typeface="Arial"/>
            </a:endParaRPr>
          </a:p>
        </p:txBody>
      </p:sp>
      <p:grpSp>
        <p:nvGrpSpPr>
          <p:cNvPr id="729" name="Google Shape;729;p25"/>
          <p:cNvGrpSpPr/>
          <p:nvPr/>
        </p:nvGrpSpPr>
        <p:grpSpPr>
          <a:xfrm>
            <a:off x="142952" y="679995"/>
            <a:ext cx="7886437" cy="120074"/>
            <a:chOff x="852265" y="4364980"/>
            <a:chExt cx="9566275" cy="147638"/>
          </a:xfrm>
        </p:grpSpPr>
        <p:sp>
          <p:nvSpPr>
            <p:cNvPr id="730" name="Google Shape;730;p25"/>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31" name="Google Shape;731;p25"/>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32" name="Google Shape;732;p25"/>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33" name="Google Shape;733;p25"/>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34" name="Google Shape;734;p25"/>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35" name="Google Shape;735;p25"/>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36" name="Google Shape;736;p25"/>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37" name="Google Shape;737;p25"/>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8" name="Google Shape;738;p25"/>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9" name="Google Shape;739;p25"/>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0" name="Google Shape;740;p25"/>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1" name="Google Shape;741;p25"/>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2" name="Google Shape;742;p25"/>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43" name="Google Shape;743;p25"/>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5"/>
          <p:cNvSpPr txBox="1"/>
          <p:nvPr/>
        </p:nvSpPr>
        <p:spPr>
          <a:xfrm>
            <a:off x="142950" y="1642591"/>
            <a:ext cx="5616000" cy="2394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Represents a single value per data model</a:t>
            </a:r>
            <a:endParaRPr b="0" i="0" sz="1600" u="none" cap="none" strike="noStrike">
              <a:solidFill>
                <a:srgbClr val="191919"/>
              </a:solidFill>
              <a:latin typeface="Arial"/>
              <a:ea typeface="Arial"/>
              <a:cs typeface="Arial"/>
              <a:sym typeface="Arial"/>
            </a:endParaRPr>
          </a:p>
          <a:p>
            <a:pPr indent="-330200" lvl="0" marL="457200" marR="0" rtl="0" algn="l">
              <a:lnSpc>
                <a:spcPct val="100000"/>
              </a:lnSpc>
              <a:spcBef>
                <a:spcPts val="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Computed at run time</a:t>
            </a:r>
            <a:endParaRPr b="0" i="0" sz="1600" u="none" cap="none" strike="noStrike">
              <a:solidFill>
                <a:srgbClr val="191919"/>
              </a:solidFill>
              <a:latin typeface="Arial"/>
              <a:ea typeface="Arial"/>
              <a:cs typeface="Arial"/>
              <a:sym typeface="Arial"/>
            </a:endParaRPr>
          </a:p>
          <a:p>
            <a:pPr indent="-330200" lvl="0" marL="457200" marR="0" rtl="0" algn="l">
              <a:lnSpc>
                <a:spcPct val="130000"/>
              </a:lnSpc>
              <a:spcBef>
                <a:spcPts val="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Results are dynamic, based on filters</a:t>
            </a:r>
            <a:endParaRPr b="0" i="0" sz="1600" u="none" cap="none" strike="noStrike">
              <a:solidFill>
                <a:srgbClr val="191919"/>
              </a:solidFill>
              <a:latin typeface="Arial"/>
              <a:ea typeface="Arial"/>
              <a:cs typeface="Arial"/>
              <a:sym typeface="Arial"/>
            </a:endParaRPr>
          </a:p>
          <a:p>
            <a:pPr indent="-330200" lvl="0" marL="457200" marR="0" rtl="0" algn="l">
              <a:lnSpc>
                <a:spcPct val="115000"/>
              </a:lnSpc>
              <a:spcBef>
                <a:spcPts val="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This is called the filter context</a:t>
            </a:r>
            <a:endParaRPr b="0" i="0" sz="1600" u="none" cap="none" strike="noStrike">
              <a:solidFill>
                <a:srgbClr val="191919"/>
              </a:solidFill>
              <a:latin typeface="Arial"/>
              <a:ea typeface="Arial"/>
              <a:cs typeface="Arial"/>
              <a:sym typeface="Arial"/>
            </a:endParaRPr>
          </a:p>
          <a:p>
            <a:pPr indent="-330200" lvl="0" marL="457200" marR="0" rtl="0" algn="l">
              <a:lnSpc>
                <a:spcPct val="115000"/>
              </a:lnSpc>
              <a:spcBef>
                <a:spcPts val="0"/>
              </a:spcBef>
              <a:spcAft>
                <a:spcPts val="0"/>
              </a:spcAft>
              <a:buClr>
                <a:srgbClr val="191919"/>
              </a:buClr>
              <a:buSzPts val="1600"/>
              <a:buFont typeface="Arial"/>
              <a:buChar char="●"/>
            </a:pPr>
            <a:r>
              <a:rPr b="0" i="0" lang="en-US" sz="1600" u="none" cap="none" strike="noStrike">
                <a:solidFill>
                  <a:srgbClr val="191919"/>
                </a:solidFill>
                <a:latin typeface="Arial"/>
                <a:ea typeface="Arial"/>
                <a:cs typeface="Arial"/>
                <a:sym typeface="Arial"/>
              </a:rPr>
              <a:t>Not attached to any specific table</a:t>
            </a:r>
            <a:endParaRPr b="0" i="0" sz="1600" u="none" cap="none" strike="noStrike">
              <a:solidFill>
                <a:srgbClr val="191919"/>
              </a:solidFill>
              <a:latin typeface="Arial"/>
              <a:ea typeface="Arial"/>
              <a:cs typeface="Arial"/>
              <a:sym typeface="Arial"/>
            </a:endParaRPr>
          </a:p>
        </p:txBody>
      </p:sp>
      <p:sp>
        <p:nvSpPr>
          <p:cNvPr id="745" name="Google Shape;745;p25"/>
          <p:cNvSpPr/>
          <p:nvPr/>
        </p:nvSpPr>
        <p:spPr>
          <a:xfrm>
            <a:off x="4145179" y="16037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6" name="Google Shape;746;p25"/>
          <p:cNvSpPr txBox="1"/>
          <p:nvPr/>
        </p:nvSpPr>
        <p:spPr>
          <a:xfrm>
            <a:off x="930600" y="3357725"/>
            <a:ext cx="5671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TotalQuantity := SUM(Sales[Quantity])</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26"/>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Implicit Measures</a:t>
            </a:r>
            <a:endParaRPr b="0" i="0" sz="1400" u="none" cap="none" strike="noStrike">
              <a:solidFill>
                <a:schemeClr val="dk1"/>
              </a:solidFill>
              <a:latin typeface="Arial"/>
              <a:ea typeface="Arial"/>
              <a:cs typeface="Arial"/>
              <a:sym typeface="Arial"/>
            </a:endParaRPr>
          </a:p>
        </p:txBody>
      </p:sp>
      <p:grpSp>
        <p:nvGrpSpPr>
          <p:cNvPr id="752" name="Google Shape;752;p26"/>
          <p:cNvGrpSpPr/>
          <p:nvPr/>
        </p:nvGrpSpPr>
        <p:grpSpPr>
          <a:xfrm>
            <a:off x="142952" y="679995"/>
            <a:ext cx="7886437" cy="120074"/>
            <a:chOff x="852265" y="4364980"/>
            <a:chExt cx="9566275" cy="147638"/>
          </a:xfrm>
        </p:grpSpPr>
        <p:sp>
          <p:nvSpPr>
            <p:cNvPr id="753" name="Google Shape;753;p26"/>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54" name="Google Shape;754;p26"/>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55" name="Google Shape;755;p26"/>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56" name="Google Shape;756;p26"/>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57" name="Google Shape;757;p26"/>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58" name="Google Shape;758;p26"/>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59" name="Google Shape;759;p26"/>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60" name="Google Shape;760;p26"/>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1" name="Google Shape;761;p26"/>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2" name="Google Shape;762;p26"/>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3" name="Google Shape;763;p26"/>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4" name="Google Shape;764;p26"/>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5" name="Google Shape;765;p26"/>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66" name="Google Shape;766;p26"/>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6"/>
          <p:cNvSpPr txBox="1"/>
          <p:nvPr/>
        </p:nvSpPr>
        <p:spPr>
          <a:xfrm>
            <a:off x="142950" y="1451200"/>
            <a:ext cx="8836200" cy="2585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30000"/>
              </a:lnSpc>
              <a:spcBef>
                <a:spcPts val="300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If we use a calculated column as a value/result, it creates an implicit measure.</a:t>
            </a:r>
            <a:endParaRPr b="0" i="0" sz="1600" u="none" cap="none" strike="noStrike">
              <a:solidFill>
                <a:schemeClr val="dk1"/>
              </a:solidFill>
              <a:latin typeface="Arial"/>
              <a:ea typeface="Arial"/>
              <a:cs typeface="Arial"/>
              <a:sym typeface="Arial"/>
            </a:endParaRPr>
          </a:p>
          <a:p>
            <a:pPr indent="-330200" lvl="0" marL="457200" marR="0" rtl="0" algn="l">
              <a:lnSpc>
                <a:spcPct val="13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For example:</a:t>
            </a:r>
            <a:endParaRPr b="0" i="0" sz="1600" u="none" cap="none" strike="noStrike">
              <a:solidFill>
                <a:schemeClr val="dk1"/>
              </a:solidFill>
              <a:latin typeface="Arial"/>
              <a:ea typeface="Arial"/>
              <a:cs typeface="Arial"/>
              <a:sym typeface="Arial"/>
            </a:endParaRPr>
          </a:p>
          <a:p>
            <a:pPr indent="-330200" lvl="0" marL="457200" marR="0" rtl="0" algn="l">
              <a:lnSpc>
                <a:spcPct val="13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If we have columns such as Tenure in years, Monthly average usage, and let say we want to create the overall average usage for that particular customer.</a:t>
            </a:r>
            <a:endParaRPr b="0" i="0" sz="1600" u="none" cap="none" strike="noStrike">
              <a:solidFill>
                <a:schemeClr val="dk1"/>
              </a:solidFill>
              <a:latin typeface="Arial"/>
              <a:ea typeface="Arial"/>
              <a:cs typeface="Arial"/>
              <a:sym typeface="Arial"/>
            </a:endParaRPr>
          </a:p>
          <a:p>
            <a:pPr indent="-330200" lvl="0" marL="457200" marR="0" rtl="0" algn="l">
              <a:lnSpc>
                <a:spcPct val="13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Churn[Tenure_Months] = Churn[Tenure]*12</a:t>
            </a:r>
            <a:endParaRPr b="0" i="0" sz="1600" u="none" cap="none" strike="noStrike">
              <a:solidFill>
                <a:schemeClr val="dk1"/>
              </a:solidFill>
              <a:latin typeface="Arial"/>
              <a:ea typeface="Arial"/>
              <a:cs typeface="Arial"/>
              <a:sym typeface="Arial"/>
            </a:endParaRPr>
          </a:p>
          <a:p>
            <a:pPr indent="-330200" lvl="0" marL="457200" marR="0" rtl="0" algn="l">
              <a:lnSpc>
                <a:spcPct val="13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Total usage for that customer will be,</a:t>
            </a:r>
            <a:endParaRPr b="0" i="0" sz="1600" u="none" cap="none" strike="noStrike">
              <a:solidFill>
                <a:schemeClr val="dk1"/>
              </a:solidFill>
              <a:latin typeface="Arial"/>
              <a:ea typeface="Arial"/>
              <a:cs typeface="Arial"/>
              <a:sym typeface="Arial"/>
            </a:endParaRPr>
          </a:p>
          <a:p>
            <a:pPr indent="-330200" lvl="0" marL="457200" marR="0" rtl="0" algn="l">
              <a:lnSpc>
                <a:spcPct val="13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Churn[Total Usage] = Churn[Tenure_Months] * Churn[Monthly_Average_Usage]</a:t>
            </a:r>
            <a:endParaRPr b="0" i="0" sz="1600" u="none" cap="none" strike="noStrike">
              <a:solidFill>
                <a:schemeClr val="dk1"/>
              </a:solidFill>
              <a:latin typeface="Arial"/>
              <a:ea typeface="Arial"/>
              <a:cs typeface="Arial"/>
              <a:sym typeface="Arial"/>
            </a:endParaRPr>
          </a:p>
          <a:p>
            <a:pPr indent="-330200" lvl="0" marL="457200" marR="0" rtl="0" algn="l">
              <a:lnSpc>
                <a:spcPct val="13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Which means, a change in the primitive column i.e. tenure, will impact the change in the Total Usage column</a:t>
            </a:r>
            <a:endParaRPr b="0" i="0" sz="1600" u="none" cap="none" strike="noStrike">
              <a:solidFill>
                <a:schemeClr val="dk1"/>
              </a:solidFill>
              <a:latin typeface="Arial"/>
              <a:ea typeface="Arial"/>
              <a:cs typeface="Arial"/>
              <a:sym typeface="Arial"/>
            </a:endParaRPr>
          </a:p>
          <a:p>
            <a:pPr indent="-330200" lvl="1" marL="914400" marR="0" rtl="0" algn="l">
              <a:lnSpc>
                <a:spcPct val="115000"/>
              </a:lnSpc>
              <a:spcBef>
                <a:spcPts val="0"/>
              </a:spcBef>
              <a:spcAft>
                <a:spcPts val="0"/>
              </a:spcAft>
              <a:buClr>
                <a:schemeClr val="dk1"/>
              </a:buClr>
              <a:buSzPts val="1600"/>
              <a:buFont typeface="Arial"/>
              <a:buChar char="○"/>
            </a:pPr>
            <a:r>
              <a:t/>
            </a:r>
            <a:endParaRPr b="0" i="0" sz="1600" u="none" cap="none" strike="noStrike">
              <a:solidFill>
                <a:schemeClr val="dk1"/>
              </a:solidFill>
              <a:latin typeface="Arial"/>
              <a:ea typeface="Arial"/>
              <a:cs typeface="Arial"/>
              <a:sym typeface="Arial"/>
            </a:endParaRPr>
          </a:p>
        </p:txBody>
      </p:sp>
      <p:sp>
        <p:nvSpPr>
          <p:cNvPr id="768" name="Google Shape;768;p26"/>
          <p:cNvSpPr/>
          <p:nvPr/>
        </p:nvSpPr>
        <p:spPr>
          <a:xfrm>
            <a:off x="4145179" y="16037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27"/>
          <p:cNvSpPr/>
          <p:nvPr/>
        </p:nvSpPr>
        <p:spPr>
          <a:xfrm>
            <a:off x="0" y="0"/>
            <a:ext cx="71055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DAX is good at two things</a:t>
            </a:r>
            <a:endParaRPr b="0" i="0" sz="1400" u="none" cap="none" strike="noStrike">
              <a:solidFill>
                <a:schemeClr val="dk1"/>
              </a:solidFill>
              <a:latin typeface="Arial"/>
              <a:ea typeface="Arial"/>
              <a:cs typeface="Arial"/>
              <a:sym typeface="Arial"/>
            </a:endParaRPr>
          </a:p>
        </p:txBody>
      </p:sp>
      <p:grpSp>
        <p:nvGrpSpPr>
          <p:cNvPr id="774" name="Google Shape;774;p27"/>
          <p:cNvGrpSpPr/>
          <p:nvPr/>
        </p:nvGrpSpPr>
        <p:grpSpPr>
          <a:xfrm>
            <a:off x="142952" y="679995"/>
            <a:ext cx="7886437" cy="120074"/>
            <a:chOff x="852265" y="4364980"/>
            <a:chExt cx="9566275" cy="147638"/>
          </a:xfrm>
        </p:grpSpPr>
        <p:sp>
          <p:nvSpPr>
            <p:cNvPr id="775" name="Google Shape;775;p27"/>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76" name="Google Shape;776;p27"/>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77" name="Google Shape;777;p27"/>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78" name="Google Shape;778;p27"/>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79" name="Google Shape;779;p27"/>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80" name="Google Shape;780;p27"/>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81" name="Google Shape;781;p27"/>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82" name="Google Shape;782;p27"/>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3" name="Google Shape;783;p27"/>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4" name="Google Shape;784;p27"/>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5" name="Google Shape;785;p27"/>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6" name="Google Shape;786;p27"/>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7" name="Google Shape;787;p27"/>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88" name="Google Shape;788;p27"/>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7"/>
          <p:cNvSpPr txBox="1"/>
          <p:nvPr/>
        </p:nvSpPr>
        <p:spPr>
          <a:xfrm>
            <a:off x="268725" y="1289375"/>
            <a:ext cx="5616000" cy="2479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1200"/>
              </a:spcBef>
              <a:spcAft>
                <a:spcPts val="0"/>
              </a:spcAft>
              <a:buClr>
                <a:schemeClr val="dk1"/>
              </a:buClr>
              <a:buSzPts val="1600"/>
              <a:buFont typeface="Arial"/>
              <a:buChar char="●"/>
            </a:pPr>
            <a:r>
              <a:rPr b="0" i="0" lang="en-US" sz="1600" u="none" cap="none" strike="noStrike">
                <a:solidFill>
                  <a:srgbClr val="191919"/>
                </a:solidFill>
                <a:latin typeface="Arial"/>
                <a:ea typeface="Arial"/>
                <a:cs typeface="Arial"/>
                <a:sym typeface="Arial"/>
              </a:rPr>
              <a:t>Aggregations</a:t>
            </a:r>
            <a:endParaRPr b="0" i="0" sz="1600" u="none" cap="none" strike="noStrike">
              <a:solidFill>
                <a:srgbClr val="191919"/>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0" i="0" lang="en-US" sz="1600" u="none" cap="none" strike="noStrike">
                <a:solidFill>
                  <a:srgbClr val="191919"/>
                </a:solidFill>
                <a:latin typeface="Arial"/>
                <a:ea typeface="Arial"/>
                <a:cs typeface="Arial"/>
                <a:sym typeface="Arial"/>
              </a:rPr>
              <a:t>Filtering</a:t>
            </a:r>
            <a:endParaRPr b="0" i="0" sz="1600" u="none" cap="none" strike="noStrike">
              <a:solidFill>
                <a:srgbClr val="191919"/>
              </a:solidFill>
              <a:latin typeface="Arial"/>
              <a:ea typeface="Arial"/>
              <a:cs typeface="Arial"/>
              <a:sym typeface="Arial"/>
            </a:endParaRPr>
          </a:p>
        </p:txBody>
      </p:sp>
      <p:sp>
        <p:nvSpPr>
          <p:cNvPr id="790" name="Google Shape;790;p27"/>
          <p:cNvSpPr txBox="1"/>
          <p:nvPr/>
        </p:nvSpPr>
        <p:spPr>
          <a:xfrm>
            <a:off x="3265500" y="1451325"/>
            <a:ext cx="4064400" cy="335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20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Aggregations:</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320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Agg is combining a group of values into one value.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320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Examples: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320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Sum</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Average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Min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Max</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Distinctcount</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28"/>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796" name="Google Shape;796;p28"/>
          <p:cNvGrpSpPr/>
          <p:nvPr/>
        </p:nvGrpSpPr>
        <p:grpSpPr>
          <a:xfrm>
            <a:off x="142952" y="679995"/>
            <a:ext cx="7886437" cy="120074"/>
            <a:chOff x="852265" y="4364980"/>
            <a:chExt cx="9566275" cy="147638"/>
          </a:xfrm>
        </p:grpSpPr>
        <p:sp>
          <p:nvSpPr>
            <p:cNvPr id="797" name="Google Shape;797;p28"/>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98" name="Google Shape;798;p28"/>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99" name="Google Shape;799;p28"/>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00" name="Google Shape;800;p28"/>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01" name="Google Shape;801;p28"/>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02" name="Google Shape;802;p28"/>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03" name="Google Shape;803;p28"/>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04" name="Google Shape;804;p28"/>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5" name="Google Shape;805;p28"/>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6" name="Google Shape;806;p28"/>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7" name="Google Shape;807;p28"/>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8" name="Google Shape;808;p28"/>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9" name="Google Shape;809;p28"/>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810" name="Google Shape;810;p28"/>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8"/>
          <p:cNvSpPr txBox="1"/>
          <p:nvPr/>
        </p:nvSpPr>
        <p:spPr>
          <a:xfrm>
            <a:off x="142950" y="1642591"/>
            <a:ext cx="5616000" cy="2394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12" name="Google Shape;812;p28"/>
          <p:cNvSpPr txBox="1"/>
          <p:nvPr/>
        </p:nvSpPr>
        <p:spPr>
          <a:xfrm>
            <a:off x="142950" y="898100"/>
            <a:ext cx="56160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91919"/>
                </a:solidFill>
                <a:latin typeface="Arial"/>
                <a:ea typeface="Arial"/>
                <a:cs typeface="Arial"/>
                <a:sym typeface="Arial"/>
              </a:rPr>
              <a:t>Let’s do a SUM(Column)</a:t>
            </a:r>
            <a:endParaRPr b="1" i="0" sz="160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91919"/>
                </a:solidFill>
                <a:latin typeface="Arial"/>
                <a:ea typeface="Arial"/>
                <a:cs typeface="Arial"/>
                <a:sym typeface="Arial"/>
              </a:rPr>
              <a:t>How to check whether it’s correct?</a:t>
            </a:r>
            <a:endParaRPr b="1" i="0" sz="160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191919"/>
              </a:solidFill>
              <a:latin typeface="Arial"/>
              <a:ea typeface="Arial"/>
              <a:cs typeface="Arial"/>
              <a:sym typeface="Arial"/>
            </a:endParaRPr>
          </a:p>
        </p:txBody>
      </p:sp>
      <p:sp>
        <p:nvSpPr>
          <p:cNvPr id="813" name="Google Shape;813;p28"/>
          <p:cNvSpPr txBox="1"/>
          <p:nvPr/>
        </p:nvSpPr>
        <p:spPr>
          <a:xfrm>
            <a:off x="75100" y="2516350"/>
            <a:ext cx="30000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Arial"/>
                <a:ea typeface="Arial"/>
                <a:cs typeface="Arial"/>
                <a:sym typeface="Arial"/>
              </a:rPr>
              <a:t>If you are using select SUM(quantity) from tablename;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29"/>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819" name="Google Shape;819;p29"/>
          <p:cNvGrpSpPr/>
          <p:nvPr/>
        </p:nvGrpSpPr>
        <p:grpSpPr>
          <a:xfrm>
            <a:off x="142952" y="679995"/>
            <a:ext cx="7886437" cy="120074"/>
            <a:chOff x="852265" y="4364980"/>
            <a:chExt cx="9566275" cy="147638"/>
          </a:xfrm>
        </p:grpSpPr>
        <p:sp>
          <p:nvSpPr>
            <p:cNvPr id="820" name="Google Shape;820;p29"/>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21" name="Google Shape;821;p29"/>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22" name="Google Shape;822;p29"/>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23" name="Google Shape;823;p29"/>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24" name="Google Shape;824;p29"/>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25" name="Google Shape;825;p29"/>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26" name="Google Shape;826;p29"/>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27" name="Google Shape;827;p29"/>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8" name="Google Shape;828;p29"/>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9" name="Google Shape;829;p29"/>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0" name="Google Shape;830;p29"/>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1" name="Google Shape;831;p29"/>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2" name="Google Shape;832;p29"/>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833" name="Google Shape;833;p29"/>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9"/>
          <p:cNvSpPr txBox="1"/>
          <p:nvPr/>
        </p:nvSpPr>
        <p:spPr>
          <a:xfrm>
            <a:off x="142950" y="1642591"/>
            <a:ext cx="5616000" cy="2394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35" name="Google Shape;835;p29"/>
          <p:cNvSpPr txBox="1"/>
          <p:nvPr/>
        </p:nvSpPr>
        <p:spPr>
          <a:xfrm>
            <a:off x="88050" y="1044338"/>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191919"/>
                </a:solidFill>
                <a:latin typeface="Arial"/>
                <a:ea typeface="Arial"/>
                <a:cs typeface="Arial"/>
                <a:sym typeface="Arial"/>
              </a:rPr>
              <a:t>DAX Breakdown</a:t>
            </a:r>
            <a:endParaRPr b="1" i="0" sz="2000" u="none" cap="none" strike="noStrike">
              <a:solidFill>
                <a:srgbClr val="000000"/>
              </a:solidFill>
              <a:latin typeface="Arial"/>
              <a:ea typeface="Arial"/>
              <a:cs typeface="Arial"/>
              <a:sym typeface="Arial"/>
            </a:endParaRPr>
          </a:p>
        </p:txBody>
      </p:sp>
      <p:pic>
        <p:nvPicPr>
          <p:cNvPr id="836" name="Google Shape;836;p29"/>
          <p:cNvPicPr preferRelativeResize="0"/>
          <p:nvPr/>
        </p:nvPicPr>
        <p:blipFill rotWithShape="1">
          <a:blip r:embed="rId3">
            <a:alphaModFix/>
          </a:blip>
          <a:srcRect b="0" l="0" r="0" t="0"/>
          <a:stretch/>
        </p:blipFill>
        <p:spPr>
          <a:xfrm>
            <a:off x="1157750" y="1451313"/>
            <a:ext cx="6076950" cy="3419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
          <p:cNvSpPr/>
          <p:nvPr/>
        </p:nvSpPr>
        <p:spPr>
          <a:xfrm>
            <a:off x="66675" y="0"/>
            <a:ext cx="280035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Arial"/>
                <a:ea typeface="Arial"/>
                <a:cs typeface="Arial"/>
                <a:sym typeface="Arial"/>
              </a:rPr>
              <a:t>Power BI </a:t>
            </a:r>
            <a:endParaRPr b="1" i="0" sz="1400" u="none" cap="none" strike="noStrike">
              <a:solidFill>
                <a:schemeClr val="dk1"/>
              </a:solidFill>
              <a:latin typeface="Arial"/>
              <a:ea typeface="Arial"/>
              <a:cs typeface="Arial"/>
              <a:sym typeface="Arial"/>
            </a:endParaRPr>
          </a:p>
        </p:txBody>
      </p:sp>
      <p:sp>
        <p:nvSpPr>
          <p:cNvPr id="192" name="Google Shape;192;p3"/>
          <p:cNvSpPr/>
          <p:nvPr/>
        </p:nvSpPr>
        <p:spPr>
          <a:xfrm>
            <a:off x="114041" y="1013400"/>
            <a:ext cx="8658483" cy="69782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Power BI </a:t>
            </a:r>
            <a:r>
              <a:rPr b="0" i="0" lang="en-US" sz="1400" u="none" cap="none" strike="noStrike">
                <a:solidFill>
                  <a:schemeClr val="dk1"/>
                </a:solidFill>
                <a:latin typeface="Arial"/>
                <a:ea typeface="Arial"/>
                <a:cs typeface="Arial"/>
                <a:sym typeface="Arial"/>
              </a:rPr>
              <a:t>is </a:t>
            </a:r>
            <a:r>
              <a:rPr b="1" i="0" lang="en-US" sz="1400" u="none" cap="none" strike="noStrike">
                <a:solidFill>
                  <a:schemeClr val="dk1"/>
                </a:solidFill>
                <a:latin typeface="Arial"/>
                <a:ea typeface="Arial"/>
                <a:cs typeface="Arial"/>
                <a:sym typeface="Arial"/>
              </a:rPr>
              <a:t>business analytics solution </a:t>
            </a:r>
            <a:r>
              <a:rPr b="0" i="0" lang="en-US" sz="1400" u="none" cap="none" strike="noStrike">
                <a:solidFill>
                  <a:schemeClr val="dk1"/>
                </a:solidFill>
                <a:latin typeface="Arial"/>
                <a:ea typeface="Arial"/>
                <a:cs typeface="Arial"/>
                <a:sym typeface="Arial"/>
              </a:rPr>
              <a:t>that lets you visualize the data and share the insights to the concern stakeholders and the business owners. </a:t>
            </a:r>
            <a:endParaRPr b="0" i="0" sz="1400" u="none" cap="none" strike="noStrike">
              <a:solidFill>
                <a:srgbClr val="000000"/>
              </a:solidFill>
              <a:latin typeface="Arial"/>
              <a:ea typeface="Arial"/>
              <a:cs typeface="Arial"/>
              <a:sym typeface="Arial"/>
            </a:endParaRPr>
          </a:p>
        </p:txBody>
      </p:sp>
      <p:grpSp>
        <p:nvGrpSpPr>
          <p:cNvPr id="193" name="Google Shape;193;p3"/>
          <p:cNvGrpSpPr/>
          <p:nvPr/>
        </p:nvGrpSpPr>
        <p:grpSpPr>
          <a:xfrm>
            <a:off x="161926" y="677643"/>
            <a:ext cx="7696200" cy="122457"/>
            <a:chOff x="852265" y="4364980"/>
            <a:chExt cx="9566275" cy="147638"/>
          </a:xfrm>
        </p:grpSpPr>
        <p:sp>
          <p:nvSpPr>
            <p:cNvPr id="194" name="Google Shape;194;p3"/>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95" name="Google Shape;195;p3"/>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96" name="Google Shape;196;p3"/>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97" name="Google Shape;197;p3"/>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98" name="Google Shape;198;p3"/>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99" name="Google Shape;199;p3"/>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00" name="Google Shape;200;p3"/>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01" name="Google Shape;201;p3"/>
            <p:cNvSpPr/>
            <p:nvPr/>
          </p:nvSpPr>
          <p:spPr>
            <a:xfrm>
              <a:off x="980640" y="4399840"/>
              <a:ext cx="82681" cy="82681"/>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3"/>
            <p:cNvSpPr/>
            <p:nvPr/>
          </p:nvSpPr>
          <p:spPr>
            <a:xfrm>
              <a:off x="3758214" y="4399840"/>
              <a:ext cx="82681" cy="82681"/>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3"/>
            <p:cNvSpPr/>
            <p:nvPr/>
          </p:nvSpPr>
          <p:spPr>
            <a:xfrm>
              <a:off x="6535788" y="4399840"/>
              <a:ext cx="82681" cy="82681"/>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 name="Google Shape;204;p3"/>
            <p:cNvSpPr/>
            <p:nvPr/>
          </p:nvSpPr>
          <p:spPr>
            <a:xfrm rot="10800000">
              <a:off x="5103279" y="4399840"/>
              <a:ext cx="82681" cy="82681"/>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5" name="Google Shape;205;p3"/>
            <p:cNvSpPr/>
            <p:nvPr/>
          </p:nvSpPr>
          <p:spPr>
            <a:xfrm rot="10800000">
              <a:off x="7849389" y="4399840"/>
              <a:ext cx="82681" cy="82681"/>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3"/>
            <p:cNvSpPr/>
            <p:nvPr/>
          </p:nvSpPr>
          <p:spPr>
            <a:xfrm rot="10800000">
              <a:off x="9209611" y="4399840"/>
              <a:ext cx="82681" cy="82681"/>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07" name="Google Shape;207;p3"/>
          <p:cNvSpPr/>
          <p:nvPr/>
        </p:nvSpPr>
        <p:spPr>
          <a:xfrm>
            <a:off x="3225147" y="1590314"/>
            <a:ext cx="4314825" cy="134415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Power BI Components: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Power BI Desktop</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Power BI service </a:t>
            </a:r>
            <a:r>
              <a:rPr b="0" i="1" lang="en-US" sz="1400" u="none" cap="none" strike="noStrike">
                <a:solidFill>
                  <a:schemeClr val="dk1"/>
                </a:solidFill>
                <a:latin typeface="Arial"/>
                <a:ea typeface="Arial"/>
                <a:cs typeface="Arial"/>
                <a:sym typeface="Arial"/>
              </a:rPr>
              <a:t>(SaaS –Software as a Service)</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Power BI Mobile Apps</a:t>
            </a:r>
            <a:endParaRPr b="0" i="0" sz="1400" u="none" cap="none" strike="noStrike">
              <a:solidFill>
                <a:srgbClr val="000000"/>
              </a:solidFill>
              <a:latin typeface="Arial"/>
              <a:ea typeface="Arial"/>
              <a:cs typeface="Arial"/>
              <a:sym typeface="Arial"/>
            </a:endParaRPr>
          </a:p>
        </p:txBody>
      </p:sp>
      <p:sp>
        <p:nvSpPr>
          <p:cNvPr id="208" name="Google Shape;208;p3"/>
          <p:cNvSpPr/>
          <p:nvPr/>
        </p:nvSpPr>
        <p:spPr>
          <a:xfrm>
            <a:off x="2499802" y="2881110"/>
            <a:ext cx="6120323" cy="199048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Power BI </a:t>
            </a:r>
            <a:r>
              <a:rPr b="0" i="0" lang="en-US" sz="1400" u="none" cap="none" strike="noStrike">
                <a:solidFill>
                  <a:schemeClr val="dk1"/>
                </a:solidFill>
                <a:latin typeface="Arial"/>
                <a:ea typeface="Arial"/>
                <a:cs typeface="Arial"/>
                <a:sym typeface="Arial"/>
              </a:rPr>
              <a:t>begins by connecting to data sources and building a report in Power BI Desktop. You then publish that report from </a:t>
            </a:r>
            <a:r>
              <a:rPr b="1" i="0" lang="en-US" sz="1400" u="none" cap="none" strike="noStrike">
                <a:solidFill>
                  <a:schemeClr val="dk1"/>
                </a:solidFill>
                <a:latin typeface="Arial"/>
                <a:ea typeface="Arial"/>
                <a:cs typeface="Arial"/>
                <a:sym typeface="Arial"/>
              </a:rPr>
              <a:t>Power BI Desktop </a:t>
            </a:r>
            <a:r>
              <a:rPr b="0" i="0" lang="en-US" sz="1400" u="none" cap="none" strike="noStrike">
                <a:solidFill>
                  <a:schemeClr val="dk1"/>
                </a:solidFill>
                <a:latin typeface="Arial"/>
                <a:ea typeface="Arial"/>
                <a:cs typeface="Arial"/>
                <a:sym typeface="Arial"/>
              </a:rPr>
              <a:t>to the Power BI service, and share it so end users in the </a:t>
            </a:r>
            <a:r>
              <a:rPr b="1" i="0" lang="en-US" sz="1400" u="none" cap="none" strike="noStrike">
                <a:solidFill>
                  <a:schemeClr val="dk1"/>
                </a:solidFill>
                <a:latin typeface="Arial"/>
                <a:ea typeface="Arial"/>
                <a:cs typeface="Arial"/>
                <a:sym typeface="Arial"/>
              </a:rPr>
              <a:t>Power BI Service </a:t>
            </a:r>
            <a:r>
              <a:rPr b="0" i="0" lang="en-US" sz="1400" u="none" cap="none" strike="noStrike">
                <a:solidFill>
                  <a:schemeClr val="dk1"/>
                </a:solidFill>
                <a:latin typeface="Arial"/>
                <a:ea typeface="Arial"/>
                <a:cs typeface="Arial"/>
                <a:sym typeface="Arial"/>
              </a:rPr>
              <a:t>and </a:t>
            </a:r>
            <a:r>
              <a:rPr b="1" i="0" lang="en-US" sz="1400" u="none" cap="none" strike="noStrike">
                <a:solidFill>
                  <a:schemeClr val="dk1"/>
                </a:solidFill>
                <a:latin typeface="Arial"/>
                <a:ea typeface="Arial"/>
                <a:cs typeface="Arial"/>
                <a:sym typeface="Arial"/>
              </a:rPr>
              <a:t>Mobile Devices </a:t>
            </a:r>
            <a:r>
              <a:rPr b="0" i="0" lang="en-US" sz="1400" u="none" cap="none" strike="noStrike">
                <a:solidFill>
                  <a:schemeClr val="dk1"/>
                </a:solidFill>
                <a:latin typeface="Arial"/>
                <a:ea typeface="Arial"/>
                <a:cs typeface="Arial"/>
                <a:sym typeface="Arial"/>
              </a:rPr>
              <a:t>can view and interact with the report. This workflow is common and shows how the three main Power BI elements complement one another.</a:t>
            </a:r>
            <a:endParaRPr b="0" i="0" sz="1400" u="none" cap="none" strike="noStrike">
              <a:solidFill>
                <a:schemeClr val="dk1"/>
              </a:solidFill>
              <a:latin typeface="Arial"/>
              <a:ea typeface="Arial"/>
              <a:cs typeface="Arial"/>
              <a:sym typeface="Arial"/>
            </a:endParaRPr>
          </a:p>
        </p:txBody>
      </p:sp>
      <p:pic>
        <p:nvPicPr>
          <p:cNvPr id="209" name="Google Shape;209;p3"/>
          <p:cNvPicPr preferRelativeResize="0"/>
          <p:nvPr/>
        </p:nvPicPr>
        <p:blipFill rotWithShape="1">
          <a:blip r:embed="rId3">
            <a:alphaModFix/>
          </a:blip>
          <a:srcRect b="0" l="0" r="0" t="0"/>
          <a:stretch/>
        </p:blipFill>
        <p:spPr>
          <a:xfrm>
            <a:off x="401938" y="2139850"/>
            <a:ext cx="1868626" cy="18686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30"/>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842" name="Google Shape;842;p30"/>
          <p:cNvGrpSpPr/>
          <p:nvPr/>
        </p:nvGrpSpPr>
        <p:grpSpPr>
          <a:xfrm>
            <a:off x="142952" y="679995"/>
            <a:ext cx="7886437" cy="120074"/>
            <a:chOff x="852265" y="4364980"/>
            <a:chExt cx="9566275" cy="147638"/>
          </a:xfrm>
        </p:grpSpPr>
        <p:sp>
          <p:nvSpPr>
            <p:cNvPr id="843" name="Google Shape;843;p30"/>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44" name="Google Shape;844;p30"/>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45" name="Google Shape;845;p30"/>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46" name="Google Shape;846;p30"/>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47" name="Google Shape;847;p30"/>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48" name="Google Shape;848;p30"/>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49" name="Google Shape;849;p30"/>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50" name="Google Shape;850;p30"/>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1" name="Google Shape;851;p30"/>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2" name="Google Shape;852;p30"/>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3" name="Google Shape;853;p30"/>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4" name="Google Shape;854;p30"/>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5" name="Google Shape;855;p30"/>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856" name="Google Shape;856;p30"/>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0"/>
          <p:cNvSpPr txBox="1"/>
          <p:nvPr/>
        </p:nvSpPr>
        <p:spPr>
          <a:xfrm>
            <a:off x="142950" y="895366"/>
            <a:ext cx="5616000" cy="2394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Arial"/>
              <a:buNone/>
            </a:pPr>
            <a:r>
              <a:rPr b="1" i="0" lang="en-US" sz="1700" u="none" cap="none" strike="noStrike">
                <a:solidFill>
                  <a:srgbClr val="191919"/>
                </a:solidFill>
                <a:latin typeface="Arial"/>
                <a:ea typeface="Arial"/>
                <a:cs typeface="Arial"/>
                <a:sym typeface="Arial"/>
              </a:rPr>
              <a:t>Easy Peasy</a:t>
            </a:r>
            <a:endParaRPr b="1" i="0" sz="1800" u="none" cap="none" strike="noStrike">
              <a:solidFill>
                <a:schemeClr val="dk1"/>
              </a:solidFill>
              <a:latin typeface="Arial"/>
              <a:ea typeface="Arial"/>
              <a:cs typeface="Arial"/>
              <a:sym typeface="Arial"/>
            </a:endParaRPr>
          </a:p>
        </p:txBody>
      </p:sp>
      <p:sp>
        <p:nvSpPr>
          <p:cNvPr id="858" name="Google Shape;858;p30"/>
          <p:cNvSpPr txBox="1"/>
          <p:nvPr/>
        </p:nvSpPr>
        <p:spPr>
          <a:xfrm>
            <a:off x="591075" y="1584525"/>
            <a:ext cx="3000000" cy="28275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30000"/>
              </a:lnSpc>
              <a:spcBef>
                <a:spcPts val="320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SUM</a:t>
            </a:r>
            <a:endParaRPr b="1" i="0" sz="1700" u="none" cap="none" strike="noStrike">
              <a:solidFill>
                <a:schemeClr val="dk1"/>
              </a:solidFill>
              <a:latin typeface="Arial"/>
              <a:ea typeface="Arial"/>
              <a:cs typeface="Arial"/>
              <a:sym typeface="Arial"/>
            </a:endParaRPr>
          </a:p>
          <a:p>
            <a:pPr indent="-336550" lvl="0" marL="457200" marR="0" rtl="0" algn="l">
              <a:lnSpc>
                <a:spcPct val="130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AVERAGE</a:t>
            </a:r>
            <a:endParaRPr b="1" i="0" sz="1700" u="none" cap="none" strike="noStrike">
              <a:solidFill>
                <a:schemeClr val="dk1"/>
              </a:solidFill>
              <a:latin typeface="Arial"/>
              <a:ea typeface="Arial"/>
              <a:cs typeface="Arial"/>
              <a:sym typeface="Arial"/>
            </a:endParaRPr>
          </a:p>
          <a:p>
            <a:pPr indent="-336550" lvl="0" marL="457200" marR="0" rtl="0" algn="l">
              <a:lnSpc>
                <a:spcPct val="130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MIN</a:t>
            </a:r>
            <a:endParaRPr b="1" i="0" sz="1700" u="none" cap="none" strike="noStrike">
              <a:solidFill>
                <a:schemeClr val="dk1"/>
              </a:solidFill>
              <a:latin typeface="Arial"/>
              <a:ea typeface="Arial"/>
              <a:cs typeface="Arial"/>
              <a:sym typeface="Arial"/>
            </a:endParaRPr>
          </a:p>
          <a:p>
            <a:pPr indent="-336550" lvl="0" marL="457200" marR="0" rtl="0" algn="l">
              <a:lnSpc>
                <a:spcPct val="130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MAX</a:t>
            </a:r>
            <a:endParaRPr b="1" i="0" sz="1700" u="none" cap="none" strike="noStrike">
              <a:solidFill>
                <a:schemeClr val="dk1"/>
              </a:solidFill>
              <a:latin typeface="Arial"/>
              <a:ea typeface="Arial"/>
              <a:cs typeface="Arial"/>
              <a:sym typeface="Arial"/>
            </a:endParaRPr>
          </a:p>
          <a:p>
            <a:pPr indent="-336550" lvl="0" marL="457200" marR="0" rtl="0" algn="l">
              <a:lnSpc>
                <a:spcPct val="130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COUNT</a:t>
            </a:r>
            <a:endParaRPr b="1" i="0" sz="1700" u="none" cap="none" strike="noStrike">
              <a:solidFill>
                <a:schemeClr val="dk1"/>
              </a:solidFill>
              <a:latin typeface="Arial"/>
              <a:ea typeface="Arial"/>
              <a:cs typeface="Arial"/>
              <a:sym typeface="Arial"/>
            </a:endParaRPr>
          </a:p>
          <a:p>
            <a:pPr indent="-336550" lvl="0" marL="457200" marR="0" rtl="0" algn="l">
              <a:lnSpc>
                <a:spcPct val="130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COUNTROWS</a:t>
            </a:r>
            <a:endParaRPr b="1" i="0" sz="1700" u="none" cap="none" strike="noStrike">
              <a:solidFill>
                <a:schemeClr val="dk1"/>
              </a:solidFill>
              <a:latin typeface="Arial"/>
              <a:ea typeface="Arial"/>
              <a:cs typeface="Arial"/>
              <a:sym typeface="Arial"/>
            </a:endParaRPr>
          </a:p>
          <a:p>
            <a:pPr indent="-336550" lvl="0" marL="457200" marR="0" rtl="0" algn="l">
              <a:lnSpc>
                <a:spcPct val="130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DATEDIFF</a:t>
            </a:r>
            <a:endParaRPr b="1" i="0" sz="1700" u="none" cap="none" strike="noStrike">
              <a:solidFill>
                <a:schemeClr val="dk1"/>
              </a:solidFill>
              <a:latin typeface="Arial"/>
              <a:ea typeface="Arial"/>
              <a:cs typeface="Arial"/>
              <a:sym typeface="Arial"/>
            </a:endParaRPr>
          </a:p>
          <a:p>
            <a:pPr indent="-336550" lvl="0" marL="457200" marR="0" rtl="0" algn="l">
              <a:lnSpc>
                <a:spcPct val="130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DATEADD</a:t>
            </a:r>
            <a:endParaRPr b="1" i="0" sz="17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31"/>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864" name="Google Shape;864;p31"/>
          <p:cNvGrpSpPr/>
          <p:nvPr/>
        </p:nvGrpSpPr>
        <p:grpSpPr>
          <a:xfrm>
            <a:off x="142952" y="679995"/>
            <a:ext cx="7886437" cy="120074"/>
            <a:chOff x="852265" y="4364980"/>
            <a:chExt cx="9566275" cy="147638"/>
          </a:xfrm>
        </p:grpSpPr>
        <p:sp>
          <p:nvSpPr>
            <p:cNvPr id="865" name="Google Shape;865;p31"/>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66" name="Google Shape;866;p31"/>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67" name="Google Shape;867;p31"/>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68" name="Google Shape;868;p31"/>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69" name="Google Shape;869;p31"/>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70" name="Google Shape;870;p31"/>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71" name="Google Shape;871;p31"/>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72" name="Google Shape;872;p31"/>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3" name="Google Shape;873;p31"/>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 name="Google Shape;874;p31"/>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 name="Google Shape;875;p31"/>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6" name="Google Shape;876;p31"/>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7" name="Google Shape;877;p31"/>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878" name="Google Shape;878;p31"/>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1"/>
          <p:cNvSpPr txBox="1"/>
          <p:nvPr/>
        </p:nvSpPr>
        <p:spPr>
          <a:xfrm>
            <a:off x="142950" y="1642591"/>
            <a:ext cx="5616000" cy="2394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80" name="Google Shape;880;p31"/>
          <p:cNvSpPr txBox="1"/>
          <p:nvPr/>
        </p:nvSpPr>
        <p:spPr>
          <a:xfrm>
            <a:off x="142950" y="1044338"/>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91919"/>
                </a:solidFill>
                <a:latin typeface="Arial"/>
                <a:ea typeface="Arial"/>
                <a:cs typeface="Arial"/>
                <a:sym typeface="Arial"/>
              </a:rPr>
              <a:t>AVERAGE &amp; DATEDIFF</a:t>
            </a:r>
            <a:endParaRPr b="1" i="0" sz="2100" u="none" cap="none" strike="noStrike">
              <a:solidFill>
                <a:srgbClr val="000000"/>
              </a:solidFill>
              <a:latin typeface="Arial"/>
              <a:ea typeface="Arial"/>
              <a:cs typeface="Arial"/>
              <a:sym typeface="Arial"/>
            </a:endParaRPr>
          </a:p>
        </p:txBody>
      </p:sp>
      <p:sp>
        <p:nvSpPr>
          <p:cNvPr id="881" name="Google Shape;881;p31"/>
          <p:cNvSpPr txBox="1"/>
          <p:nvPr/>
        </p:nvSpPr>
        <p:spPr>
          <a:xfrm>
            <a:off x="295350" y="1794991"/>
            <a:ext cx="5616000" cy="2394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Arial"/>
              <a:buNone/>
            </a:pPr>
            <a:r>
              <a:rPr b="0" i="0" lang="en-US" sz="1800" u="none" cap="none" strike="noStrike">
                <a:solidFill>
                  <a:schemeClr val="dk1"/>
                </a:solidFill>
                <a:latin typeface="Arial"/>
                <a:ea typeface="Arial"/>
                <a:cs typeface="Arial"/>
                <a:sym typeface="Arial"/>
              </a:rPr>
              <a:t>Probation Period = DATEDIFF(column1, column2, DAY)</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400"/>
              <a:buFont typeface="Arial"/>
              <a:buNone/>
            </a:pPr>
            <a:r>
              <a:rPr b="0" i="0" lang="en-US" sz="1800" u="none" cap="none" strike="noStrike">
                <a:solidFill>
                  <a:schemeClr val="dk1"/>
                </a:solidFill>
                <a:latin typeface="Arial"/>
                <a:ea typeface="Arial"/>
                <a:cs typeface="Arial"/>
                <a:sym typeface="Arial"/>
              </a:rPr>
              <a:t>Average = AVERAGE(column)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32"/>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887" name="Google Shape;887;p32"/>
          <p:cNvGrpSpPr/>
          <p:nvPr/>
        </p:nvGrpSpPr>
        <p:grpSpPr>
          <a:xfrm>
            <a:off x="142952" y="679995"/>
            <a:ext cx="7886437" cy="120074"/>
            <a:chOff x="852265" y="4364980"/>
            <a:chExt cx="9566275" cy="147638"/>
          </a:xfrm>
        </p:grpSpPr>
        <p:sp>
          <p:nvSpPr>
            <p:cNvPr id="888" name="Google Shape;888;p32"/>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89" name="Google Shape;889;p32"/>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90" name="Google Shape;890;p32"/>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91" name="Google Shape;891;p32"/>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92" name="Google Shape;892;p32"/>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93" name="Google Shape;893;p32"/>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94" name="Google Shape;894;p32"/>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95" name="Google Shape;895;p32"/>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 name="Google Shape;896;p32"/>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 name="Google Shape;897;p32"/>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 name="Google Shape;898;p32"/>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9" name="Google Shape;899;p32"/>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0" name="Google Shape;900;p32"/>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01" name="Google Shape;901;p32"/>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2"/>
          <p:cNvSpPr txBox="1"/>
          <p:nvPr/>
        </p:nvSpPr>
        <p:spPr>
          <a:xfrm>
            <a:off x="142950" y="1642591"/>
            <a:ext cx="5616000" cy="2394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03" name="Google Shape;903;p32"/>
          <p:cNvSpPr txBox="1"/>
          <p:nvPr/>
        </p:nvSpPr>
        <p:spPr>
          <a:xfrm>
            <a:off x="658550" y="1035925"/>
            <a:ext cx="3000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Arial"/>
                <a:ea typeface="Arial"/>
                <a:cs typeface="Arial"/>
                <a:sym typeface="Arial"/>
              </a:rPr>
              <a:t>Calculated Table</a:t>
            </a:r>
            <a:endParaRPr b="1" i="0" sz="3200" u="none" cap="none" strike="noStrike">
              <a:solidFill>
                <a:schemeClr val="dk1"/>
              </a:solidFill>
              <a:latin typeface="Arial"/>
              <a:ea typeface="Arial"/>
              <a:cs typeface="Arial"/>
              <a:sym typeface="Arial"/>
            </a:endParaRPr>
          </a:p>
        </p:txBody>
      </p:sp>
      <p:sp>
        <p:nvSpPr>
          <p:cNvPr id="904" name="Google Shape;904;p32"/>
          <p:cNvSpPr txBox="1"/>
          <p:nvPr/>
        </p:nvSpPr>
        <p:spPr>
          <a:xfrm>
            <a:off x="295350" y="1794991"/>
            <a:ext cx="5616000" cy="2394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Arial"/>
              <a:buNone/>
            </a:pPr>
            <a:r>
              <a:rPr b="0" i="0" lang="en-US" sz="1700" u="none" cap="none" strike="noStrike">
                <a:solidFill>
                  <a:schemeClr val="dk1"/>
                </a:solidFill>
                <a:latin typeface="Arial"/>
                <a:ea typeface="Arial"/>
                <a:cs typeface="Arial"/>
                <a:sym typeface="Arial"/>
              </a:rPr>
              <a:t>Dates = CALENDAR(range)</a:t>
            </a:r>
            <a:endParaRPr b="0" i="0" sz="1700" u="none" cap="none" strike="noStrike">
              <a:solidFill>
                <a:schemeClr val="dk1"/>
              </a:solidFill>
              <a:latin typeface="Arial"/>
              <a:ea typeface="Arial"/>
              <a:cs typeface="Arial"/>
              <a:sym typeface="Arial"/>
            </a:endParaRPr>
          </a:p>
          <a:p>
            <a:pPr indent="-336550" lvl="0" marL="457200" marR="0" rtl="0" algn="l">
              <a:lnSpc>
                <a:spcPct val="115000"/>
              </a:lnSpc>
              <a:spcBef>
                <a:spcPts val="1200"/>
              </a:spcBef>
              <a:spcAft>
                <a:spcPts val="0"/>
              </a:spcAft>
              <a:buClr>
                <a:schemeClr val="dk1"/>
              </a:buClr>
              <a:buSzPts val="1700"/>
              <a:buFont typeface="Arial"/>
              <a:buChar char="●"/>
            </a:pPr>
            <a:r>
              <a:rPr b="0" i="0" lang="en-US" sz="1700" u="none" cap="none" strike="noStrike">
                <a:solidFill>
                  <a:schemeClr val="dk1"/>
                </a:solidFill>
                <a:latin typeface="Arial"/>
                <a:ea typeface="Arial"/>
                <a:cs typeface="Arial"/>
                <a:sym typeface="Arial"/>
              </a:rPr>
              <a:t>Creates a dates table with a date per day between the specified range</a:t>
            </a:r>
            <a:endParaRPr b="0" i="0" sz="17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700"/>
              <a:buFont typeface="Arial"/>
              <a:buChar char="●"/>
            </a:pPr>
            <a:r>
              <a:rPr b="0" i="0" lang="en-US" sz="1700" u="none" cap="none" strike="noStrike">
                <a:solidFill>
                  <a:schemeClr val="dk1"/>
                </a:solidFill>
                <a:latin typeface="Arial"/>
                <a:ea typeface="Arial"/>
                <a:cs typeface="Arial"/>
                <a:sym typeface="Arial"/>
              </a:rPr>
              <a:t>Also creates a Date Hierarchy</a:t>
            </a:r>
            <a:endParaRPr b="0" i="0" sz="1700" u="none" cap="none" strike="noStrike">
              <a:solidFill>
                <a:schemeClr val="dk1"/>
              </a:solidFill>
              <a:latin typeface="Arial"/>
              <a:ea typeface="Arial"/>
              <a:cs typeface="Arial"/>
              <a:sym typeface="Arial"/>
            </a:endParaRPr>
          </a:p>
          <a:p>
            <a:pPr indent="0" lvl="0" marL="457200" marR="0" rtl="0" algn="l">
              <a:lnSpc>
                <a:spcPct val="100000"/>
              </a:lnSpc>
              <a:spcBef>
                <a:spcPts val="1200"/>
              </a:spcBef>
              <a:spcAft>
                <a:spcPts val="0"/>
              </a:spcAft>
              <a:buClr>
                <a:schemeClr val="dk1"/>
              </a:buClr>
              <a:buSzPts val="1400"/>
              <a:buFont typeface="Arial"/>
              <a:buNone/>
            </a:pPr>
            <a:r>
              <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33"/>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910" name="Google Shape;910;p33"/>
          <p:cNvGrpSpPr/>
          <p:nvPr/>
        </p:nvGrpSpPr>
        <p:grpSpPr>
          <a:xfrm>
            <a:off x="142952" y="679995"/>
            <a:ext cx="7886437" cy="120074"/>
            <a:chOff x="852265" y="4364980"/>
            <a:chExt cx="9566275" cy="147638"/>
          </a:xfrm>
        </p:grpSpPr>
        <p:sp>
          <p:nvSpPr>
            <p:cNvPr id="911" name="Google Shape;911;p33"/>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12" name="Google Shape;912;p33"/>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13" name="Google Shape;913;p33"/>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14" name="Google Shape;914;p33"/>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15" name="Google Shape;915;p33"/>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16" name="Google Shape;916;p33"/>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17" name="Google Shape;917;p33"/>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18" name="Google Shape;918;p33"/>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9" name="Google Shape;919;p33"/>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0" name="Google Shape;920;p33"/>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1" name="Google Shape;921;p33"/>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2" name="Google Shape;922;p33"/>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3" name="Google Shape;923;p33"/>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24" name="Google Shape;924;p33"/>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3"/>
          <p:cNvSpPr txBox="1"/>
          <p:nvPr/>
        </p:nvSpPr>
        <p:spPr>
          <a:xfrm>
            <a:off x="142950" y="1642591"/>
            <a:ext cx="5616000" cy="2394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26" name="Google Shape;926;p33"/>
          <p:cNvSpPr txBox="1"/>
          <p:nvPr/>
        </p:nvSpPr>
        <p:spPr>
          <a:xfrm>
            <a:off x="658550" y="1035925"/>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191919"/>
                </a:solidFill>
                <a:latin typeface="Arial"/>
                <a:ea typeface="Arial"/>
                <a:cs typeface="Arial"/>
                <a:sym typeface="Arial"/>
              </a:rPr>
              <a:t>Now on to Contexts!!</a:t>
            </a:r>
            <a:endParaRPr b="1" i="0" sz="4100" u="none" cap="none" strike="noStrike">
              <a:solidFill>
                <a:schemeClr val="dk1"/>
              </a:solidFill>
              <a:latin typeface="Arial"/>
              <a:ea typeface="Arial"/>
              <a:cs typeface="Arial"/>
              <a:sym typeface="Arial"/>
            </a:endParaRPr>
          </a:p>
        </p:txBody>
      </p:sp>
      <p:sp>
        <p:nvSpPr>
          <p:cNvPr id="927" name="Google Shape;927;p33"/>
          <p:cNvSpPr txBox="1"/>
          <p:nvPr/>
        </p:nvSpPr>
        <p:spPr>
          <a:xfrm>
            <a:off x="295350" y="1795000"/>
            <a:ext cx="7048500" cy="2394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1200"/>
              </a:spcBef>
              <a:spcAft>
                <a:spcPts val="0"/>
              </a:spcAft>
              <a:buClr>
                <a:srgbClr val="000000"/>
              </a:buClr>
              <a:buSzPts val="1500"/>
              <a:buFont typeface="Arial"/>
              <a:buNone/>
            </a:pPr>
            <a:r>
              <a:rPr b="0" i="0" lang="en-US" sz="1500" u="none" cap="none" strike="noStrike">
                <a:solidFill>
                  <a:srgbClr val="191919"/>
                </a:solidFill>
                <a:latin typeface="Arial"/>
                <a:ea typeface="Arial"/>
                <a:cs typeface="Arial"/>
                <a:sym typeface="Arial"/>
              </a:rPr>
              <a:t>Two different contexts:</a:t>
            </a:r>
            <a:endParaRPr b="0" i="0" sz="1500" u="none" cap="none" strike="noStrike">
              <a:solidFill>
                <a:srgbClr val="191919"/>
              </a:solidFill>
              <a:latin typeface="Arial"/>
              <a:ea typeface="Arial"/>
              <a:cs typeface="Arial"/>
              <a:sym typeface="Arial"/>
            </a:endParaRPr>
          </a:p>
          <a:p>
            <a:pPr indent="-323850" lvl="0" marL="457200" marR="0" rtl="0" algn="l">
              <a:lnSpc>
                <a:spcPct val="115000"/>
              </a:lnSpc>
              <a:spcBef>
                <a:spcPts val="1200"/>
              </a:spcBef>
              <a:spcAft>
                <a:spcPts val="0"/>
              </a:spcAft>
              <a:buClr>
                <a:srgbClr val="191919"/>
              </a:buClr>
              <a:buSzPts val="1500"/>
              <a:buFont typeface="Arial"/>
              <a:buChar char="●"/>
            </a:pPr>
            <a:r>
              <a:rPr b="0" i="0" lang="en-US" sz="1500" u="none" cap="none" strike="noStrike">
                <a:solidFill>
                  <a:srgbClr val="191919"/>
                </a:solidFill>
                <a:latin typeface="Arial"/>
                <a:ea typeface="Arial"/>
                <a:cs typeface="Arial"/>
                <a:sym typeface="Arial"/>
              </a:rPr>
              <a:t>Row context</a:t>
            </a:r>
            <a:endParaRPr b="0" i="0" sz="1500" u="none" cap="none" strike="noStrike">
              <a:solidFill>
                <a:srgbClr val="191919"/>
              </a:solidFill>
              <a:latin typeface="Arial"/>
              <a:ea typeface="Arial"/>
              <a:cs typeface="Arial"/>
              <a:sym typeface="Arial"/>
            </a:endParaRPr>
          </a:p>
          <a:p>
            <a:pPr indent="-323850" lvl="0" marL="457200" marR="0" rtl="0" algn="l">
              <a:lnSpc>
                <a:spcPct val="115000"/>
              </a:lnSpc>
              <a:spcBef>
                <a:spcPts val="0"/>
              </a:spcBef>
              <a:spcAft>
                <a:spcPts val="0"/>
              </a:spcAft>
              <a:buClr>
                <a:srgbClr val="191919"/>
              </a:buClr>
              <a:buSzPts val="1500"/>
              <a:buFont typeface="Arial"/>
              <a:buChar char="●"/>
            </a:pPr>
            <a:r>
              <a:rPr b="0" i="0" lang="en-US" sz="1500" u="none" cap="none" strike="noStrike">
                <a:solidFill>
                  <a:srgbClr val="191919"/>
                </a:solidFill>
                <a:latin typeface="Arial"/>
                <a:ea typeface="Arial"/>
                <a:cs typeface="Arial"/>
                <a:sym typeface="Arial"/>
              </a:rPr>
              <a:t>Filter context</a:t>
            </a:r>
            <a:endParaRPr b="0" i="0" sz="1500" u="none" cap="none" strike="noStrike">
              <a:solidFill>
                <a:srgbClr val="191919"/>
              </a:solidFill>
              <a:latin typeface="Arial"/>
              <a:ea typeface="Arial"/>
              <a:cs typeface="Arial"/>
              <a:sym typeface="Arial"/>
            </a:endParaRPr>
          </a:p>
          <a:p>
            <a:pPr indent="0" lvl="0" marL="457200" marR="0" rtl="0" algn="l">
              <a:lnSpc>
                <a:spcPct val="100000"/>
              </a:lnSpc>
              <a:spcBef>
                <a:spcPts val="1200"/>
              </a:spcBef>
              <a:spcAft>
                <a:spcPts val="0"/>
              </a:spcAft>
              <a:buClr>
                <a:schemeClr val="dk1"/>
              </a:buClr>
              <a:buSzPts val="1400"/>
              <a:buFont typeface="Arial"/>
              <a:buNone/>
            </a:pPr>
            <a:r>
              <a:t/>
            </a:r>
            <a:endParaRPr b="0" i="0" sz="1500" u="none" cap="none" strike="noStrike">
              <a:solidFill>
                <a:srgbClr val="191919"/>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34"/>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933" name="Google Shape;933;p34"/>
          <p:cNvGrpSpPr/>
          <p:nvPr/>
        </p:nvGrpSpPr>
        <p:grpSpPr>
          <a:xfrm>
            <a:off x="142952" y="679995"/>
            <a:ext cx="7886437" cy="120074"/>
            <a:chOff x="852265" y="4364980"/>
            <a:chExt cx="9566275" cy="147638"/>
          </a:xfrm>
        </p:grpSpPr>
        <p:sp>
          <p:nvSpPr>
            <p:cNvPr id="934" name="Google Shape;934;p34"/>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35" name="Google Shape;935;p34"/>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36" name="Google Shape;936;p34"/>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37" name="Google Shape;937;p34"/>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38" name="Google Shape;938;p34"/>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39" name="Google Shape;939;p34"/>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40" name="Google Shape;940;p34"/>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41" name="Google Shape;941;p34"/>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2" name="Google Shape;942;p34"/>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3" name="Google Shape;943;p34"/>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4" name="Google Shape;944;p34"/>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5" name="Google Shape;945;p34"/>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6" name="Google Shape;946;p34"/>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47" name="Google Shape;947;p34"/>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50"/>
              <a:buFont typeface="Arial"/>
              <a:buNone/>
            </a:pPr>
            <a:r>
              <a:t/>
            </a:r>
            <a:endParaRPr b="0" i="0" sz="1450" u="none" cap="none" strike="noStrike">
              <a:solidFill>
                <a:srgbClr val="191919"/>
              </a:solidFill>
              <a:latin typeface="Arial"/>
              <a:ea typeface="Arial"/>
              <a:cs typeface="Arial"/>
              <a:sym typeface="Arial"/>
            </a:endParaRPr>
          </a:p>
        </p:txBody>
      </p:sp>
      <p:sp>
        <p:nvSpPr>
          <p:cNvPr id="948" name="Google Shape;948;p34"/>
          <p:cNvSpPr txBox="1"/>
          <p:nvPr/>
        </p:nvSpPr>
        <p:spPr>
          <a:xfrm>
            <a:off x="658550" y="3432691"/>
            <a:ext cx="5616000" cy="23940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15000"/>
              </a:lnSpc>
              <a:spcBef>
                <a:spcPts val="1200"/>
              </a:spcBef>
              <a:spcAft>
                <a:spcPts val="0"/>
              </a:spcAft>
              <a:buClr>
                <a:schemeClr val="dk1"/>
              </a:buClr>
              <a:buSzPts val="1100"/>
              <a:buFont typeface="Arial"/>
              <a:buChar char="●"/>
            </a:pPr>
            <a:r>
              <a:rPr b="0" i="0" lang="en-US" sz="1100" u="none" cap="none" strike="noStrike">
                <a:solidFill>
                  <a:srgbClr val="191919"/>
                </a:solidFill>
                <a:latin typeface="Arial"/>
                <a:ea typeface="Arial"/>
                <a:cs typeface="Arial"/>
                <a:sym typeface="Arial"/>
              </a:rPr>
              <a:t>Notice we expect a value per row in a table</a:t>
            </a:r>
            <a:endParaRPr b="0" i="0" sz="1100" u="none" cap="none" strike="noStrike">
              <a:solidFill>
                <a:srgbClr val="191919"/>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rgbClr val="191919"/>
                </a:solidFill>
                <a:latin typeface="Arial"/>
                <a:ea typeface="Arial"/>
                <a:cs typeface="Arial"/>
                <a:sym typeface="Arial"/>
              </a:rPr>
              <a:t>This runs at import and gets stored</a:t>
            </a:r>
            <a:endParaRPr b="0" i="0" sz="1100" u="none" cap="none" strike="noStrike">
              <a:solidFill>
                <a:srgbClr val="191919"/>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rgbClr val="191919"/>
                </a:solidFill>
                <a:latin typeface="Arial"/>
                <a:ea typeface="Arial"/>
                <a:cs typeface="Arial"/>
                <a:sym typeface="Arial"/>
              </a:rPr>
              <a:t>Might increase file size</a:t>
            </a:r>
            <a:endParaRPr b="0" i="0" sz="1100" u="none" cap="none" strike="noStrike">
              <a:solidFill>
                <a:srgbClr val="191919"/>
              </a:solidFill>
              <a:latin typeface="Arial"/>
              <a:ea typeface="Arial"/>
              <a:cs typeface="Arial"/>
              <a:sym typeface="Arial"/>
            </a:endParaRPr>
          </a:p>
        </p:txBody>
      </p:sp>
      <p:sp>
        <p:nvSpPr>
          <p:cNvPr id="949" name="Google Shape;949;p34"/>
          <p:cNvSpPr txBox="1"/>
          <p:nvPr/>
        </p:nvSpPr>
        <p:spPr>
          <a:xfrm>
            <a:off x="658550" y="1035925"/>
            <a:ext cx="7370700" cy="16269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3000"/>
              </a:spcBef>
              <a:spcAft>
                <a:spcPts val="0"/>
              </a:spcAft>
              <a:buClr>
                <a:schemeClr val="dk1"/>
              </a:buClr>
              <a:buSzPts val="1100"/>
              <a:buFont typeface="Arial"/>
              <a:buNone/>
            </a:pPr>
            <a:r>
              <a:rPr b="0" i="0" lang="en-US" sz="1450" u="none" cap="none" strike="noStrike">
                <a:solidFill>
                  <a:srgbClr val="191919"/>
                </a:solidFill>
                <a:latin typeface="Arial"/>
                <a:ea typeface="Arial"/>
                <a:cs typeface="Arial"/>
                <a:sym typeface="Arial"/>
              </a:rPr>
              <a:t>We already know how it works!</a:t>
            </a:r>
            <a:endParaRPr b="0" i="0" sz="1450" u="none" cap="none" strike="noStrike">
              <a:solidFill>
                <a:srgbClr val="191919"/>
              </a:solidFill>
              <a:latin typeface="Arial"/>
              <a:ea typeface="Arial"/>
              <a:cs typeface="Arial"/>
              <a:sym typeface="Arial"/>
            </a:endParaRPr>
          </a:p>
          <a:p>
            <a:pPr indent="0" lvl="0" marL="0" marR="0" rtl="0" algn="l">
              <a:lnSpc>
                <a:spcPct val="130000"/>
              </a:lnSpc>
              <a:spcBef>
                <a:spcPts val="3000"/>
              </a:spcBef>
              <a:spcAft>
                <a:spcPts val="0"/>
              </a:spcAft>
              <a:buClr>
                <a:schemeClr val="dk1"/>
              </a:buClr>
              <a:buSzPts val="1100"/>
              <a:buFont typeface="Arial"/>
              <a:buNone/>
            </a:pPr>
            <a:r>
              <a:rPr b="0" i="0" lang="en-US" sz="1450" u="none" cap="none" strike="noStrike">
                <a:solidFill>
                  <a:srgbClr val="191919"/>
                </a:solidFill>
                <a:latin typeface="Arial"/>
                <a:ea typeface="Arial"/>
                <a:cs typeface="Arial"/>
                <a:sym typeface="Arial"/>
              </a:rPr>
              <a:t>We've been using it for all our calculated columns so far, let's revisit our first DAX</a:t>
            </a:r>
            <a:endParaRPr b="0" i="0" sz="1450" u="none" cap="none" strike="noStrike">
              <a:solidFill>
                <a:srgbClr val="191919"/>
              </a:solidFill>
              <a:latin typeface="Arial"/>
              <a:ea typeface="Arial"/>
              <a:cs typeface="Arial"/>
              <a:sym typeface="Arial"/>
            </a:endParaRPr>
          </a:p>
          <a:p>
            <a:pPr indent="0" lvl="0" marL="0" marR="0" rtl="0" algn="l">
              <a:lnSpc>
                <a:spcPct val="100000"/>
              </a:lnSpc>
              <a:spcBef>
                <a:spcPts val="3000"/>
              </a:spcBef>
              <a:spcAft>
                <a:spcPts val="0"/>
              </a:spcAft>
              <a:buClr>
                <a:srgbClr val="000000"/>
              </a:buClr>
              <a:buSzPts val="600"/>
              <a:buFont typeface="Arial"/>
              <a:buNone/>
            </a:pPr>
            <a:r>
              <a:t/>
            </a:r>
            <a:endParaRPr b="1" i="0" sz="600" u="none" cap="none" strike="noStrike">
              <a:solidFill>
                <a:srgbClr val="191919"/>
              </a:solidFill>
              <a:latin typeface="Arial"/>
              <a:ea typeface="Arial"/>
              <a:cs typeface="Arial"/>
              <a:sym typeface="Arial"/>
            </a:endParaRPr>
          </a:p>
        </p:txBody>
      </p:sp>
      <p:sp>
        <p:nvSpPr>
          <p:cNvPr id="950" name="Google Shape;950;p34"/>
          <p:cNvSpPr txBox="1"/>
          <p:nvPr/>
        </p:nvSpPr>
        <p:spPr>
          <a:xfrm>
            <a:off x="1451250" y="1606025"/>
            <a:ext cx="5616000" cy="22710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3200"/>
              </a:spcBef>
              <a:spcAft>
                <a:spcPts val="0"/>
              </a:spcAft>
              <a:buClr>
                <a:srgbClr val="000000"/>
              </a:buClr>
              <a:buSzPts val="1450"/>
              <a:buFont typeface="Arial"/>
              <a:buNone/>
            </a:pPr>
            <a:r>
              <a:t/>
            </a:r>
            <a:endParaRPr b="0" i="0" sz="1450" u="none" cap="none" strike="noStrike">
              <a:solidFill>
                <a:srgbClr val="191919"/>
              </a:solidFill>
              <a:latin typeface="Arial"/>
              <a:ea typeface="Arial"/>
              <a:cs typeface="Arial"/>
              <a:sym typeface="Arial"/>
            </a:endParaRPr>
          </a:p>
          <a:p>
            <a:pPr indent="0" lvl="0" marL="0" marR="0" rtl="0" algn="l">
              <a:lnSpc>
                <a:spcPct val="150000"/>
              </a:lnSpc>
              <a:spcBef>
                <a:spcPts val="3200"/>
              </a:spcBef>
              <a:spcAft>
                <a:spcPts val="0"/>
              </a:spcAft>
              <a:buClr>
                <a:schemeClr val="dk1"/>
              </a:buClr>
              <a:buSzPts val="1100"/>
              <a:buFont typeface="Arial"/>
              <a:buNone/>
            </a:pPr>
            <a:r>
              <a:rPr b="0" i="0" lang="en-US" sz="1450" u="none" cap="none" strike="noStrike">
                <a:solidFill>
                  <a:srgbClr val="191919"/>
                </a:solidFill>
                <a:latin typeface="Arial"/>
                <a:ea typeface="Arial"/>
                <a:cs typeface="Arial"/>
                <a:sym typeface="Arial"/>
              </a:rPr>
              <a:t>Tenure in Years = ROUND(Churn_Modelling[Tenure]/12,2)</a:t>
            </a:r>
            <a:endParaRPr b="0" i="0" sz="1450" u="none" cap="none" strike="noStrike">
              <a:solidFill>
                <a:srgbClr val="191919"/>
              </a:solidFill>
              <a:latin typeface="Arial"/>
              <a:ea typeface="Arial"/>
              <a:cs typeface="Arial"/>
              <a:sym typeface="Arial"/>
            </a:endParaRPr>
          </a:p>
          <a:p>
            <a:pPr indent="0" lvl="0" marL="0" marR="0" rtl="0" algn="l">
              <a:lnSpc>
                <a:spcPct val="130000"/>
              </a:lnSpc>
              <a:spcBef>
                <a:spcPts val="3200"/>
              </a:spcBef>
              <a:spcAft>
                <a:spcPts val="0"/>
              </a:spcAft>
              <a:buClr>
                <a:srgbClr val="000000"/>
              </a:buClr>
              <a:buSzPts val="1450"/>
              <a:buFont typeface="Arial"/>
              <a:buNone/>
            </a:pPr>
            <a:r>
              <a:t/>
            </a:r>
            <a:endParaRPr b="0" i="0" sz="1450" u="none" cap="none" strike="noStrike">
              <a:solidFill>
                <a:srgbClr val="191919"/>
              </a:solidFill>
              <a:latin typeface="Arial"/>
              <a:ea typeface="Arial"/>
              <a:cs typeface="Arial"/>
              <a:sym typeface="Arial"/>
            </a:endParaRPr>
          </a:p>
          <a:p>
            <a:pPr indent="0" lvl="0" marL="457200" marR="0" rtl="0" algn="l">
              <a:lnSpc>
                <a:spcPct val="115000"/>
              </a:lnSpc>
              <a:spcBef>
                <a:spcPts val="3200"/>
              </a:spcBef>
              <a:spcAft>
                <a:spcPts val="0"/>
              </a:spcAft>
              <a:buClr>
                <a:srgbClr val="000000"/>
              </a:buClr>
              <a:buSzPts val="1450"/>
              <a:buFont typeface="Arial"/>
              <a:buNone/>
            </a:pPr>
            <a:r>
              <a:t/>
            </a:r>
            <a:endParaRPr b="0" i="0" sz="1450" u="none" cap="none" strike="noStrike">
              <a:solidFill>
                <a:srgbClr val="191919"/>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450"/>
              <a:buFont typeface="Arial"/>
              <a:buNone/>
            </a:pPr>
            <a:r>
              <a:t/>
            </a:r>
            <a:endParaRPr b="0" i="0" sz="1450" u="none" cap="none" strike="noStrike">
              <a:solidFill>
                <a:srgbClr val="191919"/>
              </a:solidFill>
              <a:latin typeface="Arial"/>
              <a:ea typeface="Arial"/>
              <a:cs typeface="Arial"/>
              <a:sym typeface="Arial"/>
            </a:endParaRPr>
          </a:p>
          <a:p>
            <a:pPr indent="0" lvl="0" marL="457200" marR="0" rtl="0" algn="l">
              <a:lnSpc>
                <a:spcPct val="100000"/>
              </a:lnSpc>
              <a:spcBef>
                <a:spcPts val="1200"/>
              </a:spcBef>
              <a:spcAft>
                <a:spcPts val="0"/>
              </a:spcAft>
              <a:buClr>
                <a:schemeClr val="dk1"/>
              </a:buClr>
              <a:buSzPts val="1400"/>
              <a:buFont typeface="Arial"/>
              <a:buNone/>
            </a:pPr>
            <a:r>
              <a:t/>
            </a:r>
            <a:endParaRPr b="0" i="0" sz="1450" u="none" cap="none" strike="noStrike">
              <a:solidFill>
                <a:srgbClr val="191919"/>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35"/>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956" name="Google Shape;956;p35"/>
          <p:cNvGrpSpPr/>
          <p:nvPr/>
        </p:nvGrpSpPr>
        <p:grpSpPr>
          <a:xfrm>
            <a:off x="142952" y="679995"/>
            <a:ext cx="7886437" cy="120074"/>
            <a:chOff x="852265" y="4364980"/>
            <a:chExt cx="9566275" cy="147638"/>
          </a:xfrm>
        </p:grpSpPr>
        <p:sp>
          <p:nvSpPr>
            <p:cNvPr id="957" name="Google Shape;957;p35"/>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58" name="Google Shape;958;p35"/>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59" name="Google Shape;959;p35"/>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60" name="Google Shape;960;p35"/>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61" name="Google Shape;961;p35"/>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62" name="Google Shape;962;p35"/>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63" name="Google Shape;963;p35"/>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64" name="Google Shape;964;p35"/>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5" name="Google Shape;965;p35"/>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6" name="Google Shape;966;p35"/>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7" name="Google Shape;967;p35"/>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8" name="Google Shape;968;p35"/>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9" name="Google Shape;969;p35"/>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70" name="Google Shape;970;p35"/>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5"/>
          <p:cNvSpPr txBox="1"/>
          <p:nvPr/>
        </p:nvSpPr>
        <p:spPr>
          <a:xfrm>
            <a:off x="142950" y="1642591"/>
            <a:ext cx="5616000" cy="2394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Arial"/>
              <a:buNone/>
            </a:pPr>
            <a:r>
              <a:rPr b="0" i="0" lang="en-US" sz="1700" u="none" cap="none" strike="noStrike">
                <a:solidFill>
                  <a:srgbClr val="191919"/>
                </a:solidFill>
                <a:latin typeface="Arial"/>
                <a:ea typeface="Arial"/>
                <a:cs typeface="Arial"/>
                <a:sym typeface="Arial"/>
              </a:rPr>
              <a:t>Easy to show with measures</a:t>
            </a:r>
            <a:endParaRPr b="0" i="0" sz="1900" u="none" cap="none" strike="noStrike">
              <a:solidFill>
                <a:schemeClr val="dk1"/>
              </a:solidFill>
              <a:latin typeface="Arial"/>
              <a:ea typeface="Arial"/>
              <a:cs typeface="Arial"/>
              <a:sym typeface="Arial"/>
            </a:endParaRPr>
          </a:p>
        </p:txBody>
      </p:sp>
      <p:sp>
        <p:nvSpPr>
          <p:cNvPr id="972" name="Google Shape;972;p35"/>
          <p:cNvSpPr txBox="1"/>
          <p:nvPr/>
        </p:nvSpPr>
        <p:spPr>
          <a:xfrm>
            <a:off x="142950" y="1044338"/>
            <a:ext cx="3000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191919"/>
                </a:solidFill>
                <a:latin typeface="Arial"/>
                <a:ea typeface="Arial"/>
                <a:cs typeface="Arial"/>
                <a:sym typeface="Arial"/>
              </a:rPr>
              <a:t>Filter Context</a:t>
            </a:r>
            <a:endParaRPr b="1" i="0" sz="25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36"/>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978" name="Google Shape;978;p36"/>
          <p:cNvGrpSpPr/>
          <p:nvPr/>
        </p:nvGrpSpPr>
        <p:grpSpPr>
          <a:xfrm>
            <a:off x="142952" y="679995"/>
            <a:ext cx="7886437" cy="120074"/>
            <a:chOff x="852265" y="4364980"/>
            <a:chExt cx="9566275" cy="147638"/>
          </a:xfrm>
        </p:grpSpPr>
        <p:sp>
          <p:nvSpPr>
            <p:cNvPr id="979" name="Google Shape;979;p36"/>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80" name="Google Shape;980;p36"/>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81" name="Google Shape;981;p36"/>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82" name="Google Shape;982;p36"/>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83" name="Google Shape;983;p36"/>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84" name="Google Shape;984;p36"/>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85" name="Google Shape;985;p36"/>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86" name="Google Shape;986;p36"/>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7" name="Google Shape;987;p36"/>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8" name="Google Shape;988;p36"/>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9" name="Google Shape;989;p36"/>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0" name="Google Shape;990;p36"/>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1" name="Google Shape;991;p36"/>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92" name="Google Shape;992;p36"/>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6"/>
          <p:cNvSpPr txBox="1"/>
          <p:nvPr/>
        </p:nvSpPr>
        <p:spPr>
          <a:xfrm>
            <a:off x="289900" y="1506049"/>
            <a:ext cx="3937200" cy="12624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91919"/>
                </a:solidFill>
                <a:latin typeface="Arial"/>
                <a:ea typeface="Arial"/>
                <a:cs typeface="Arial"/>
                <a:sym typeface="Arial"/>
              </a:rPr>
              <a:t>Total Sales - Beverages = CALCULATE</a:t>
            </a:r>
            <a:endParaRPr b="0" i="0" sz="120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91919"/>
                </a:solidFill>
                <a:latin typeface="Arial"/>
                <a:ea typeface="Arial"/>
                <a:cs typeface="Arial"/>
                <a:sym typeface="Arial"/>
              </a:rPr>
              <a:t>(</a:t>
            </a:r>
            <a:endParaRPr b="0" i="0" sz="120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91919"/>
                </a:solidFill>
                <a:latin typeface="Arial"/>
                <a:ea typeface="Arial"/>
                <a:cs typeface="Arial"/>
                <a:sym typeface="Arial"/>
              </a:rPr>
              <a:t>sum('Sales OrderDetails'[Order Line Total])</a:t>
            </a:r>
            <a:endParaRPr b="0" i="0" sz="120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91919"/>
                </a:solidFill>
                <a:latin typeface="Arial"/>
                <a:ea typeface="Arial"/>
                <a:cs typeface="Arial"/>
                <a:sym typeface="Arial"/>
              </a:rPr>
              <a:t>, 'Production Categories'[categoryname] = "Beverages"</a:t>
            </a:r>
            <a:endParaRPr b="0" i="0" sz="120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91919"/>
                </a:solidFill>
                <a:latin typeface="Arial"/>
                <a:ea typeface="Arial"/>
                <a:cs typeface="Arial"/>
                <a:sym typeface="Arial"/>
              </a:rPr>
              <a:t>)</a:t>
            </a:r>
            <a:endParaRPr b="0" i="0" sz="1200" u="none" cap="none" strike="noStrike">
              <a:solidFill>
                <a:srgbClr val="19191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91919"/>
              </a:solidFill>
              <a:latin typeface="Arial"/>
              <a:ea typeface="Arial"/>
              <a:cs typeface="Arial"/>
              <a:sym typeface="Arial"/>
            </a:endParaRPr>
          </a:p>
        </p:txBody>
      </p:sp>
      <p:sp>
        <p:nvSpPr>
          <p:cNvPr id="994" name="Google Shape;994;p36"/>
          <p:cNvSpPr txBox="1"/>
          <p:nvPr/>
        </p:nvSpPr>
        <p:spPr>
          <a:xfrm>
            <a:off x="142950" y="1044350"/>
            <a:ext cx="906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91919"/>
                </a:solidFill>
                <a:latin typeface="Arial"/>
                <a:ea typeface="Arial"/>
                <a:cs typeface="Arial"/>
                <a:sym typeface="Arial"/>
              </a:rPr>
              <a:t>CALCULATE: Breaking out of the filter context</a:t>
            </a:r>
            <a:endParaRPr b="1" i="0" sz="3200" u="none" cap="none" strike="noStrike">
              <a:solidFill>
                <a:srgbClr val="000000"/>
              </a:solidFill>
              <a:latin typeface="Arial"/>
              <a:ea typeface="Arial"/>
              <a:cs typeface="Arial"/>
              <a:sym typeface="Arial"/>
            </a:endParaRPr>
          </a:p>
        </p:txBody>
      </p:sp>
      <p:sp>
        <p:nvSpPr>
          <p:cNvPr id="995" name="Google Shape;995;p36"/>
          <p:cNvSpPr txBox="1"/>
          <p:nvPr/>
        </p:nvSpPr>
        <p:spPr>
          <a:xfrm>
            <a:off x="289900" y="2939150"/>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pic>
        <p:nvPicPr>
          <p:cNvPr id="996" name="Google Shape;996;p36"/>
          <p:cNvPicPr preferRelativeResize="0"/>
          <p:nvPr/>
        </p:nvPicPr>
        <p:blipFill rotWithShape="1">
          <a:blip r:embed="rId3">
            <a:alphaModFix/>
          </a:blip>
          <a:srcRect b="0" l="0" r="0" t="0"/>
          <a:stretch/>
        </p:blipFill>
        <p:spPr>
          <a:xfrm>
            <a:off x="4571988" y="1451325"/>
            <a:ext cx="3857625" cy="1543050"/>
          </a:xfrm>
          <a:prstGeom prst="rect">
            <a:avLst/>
          </a:prstGeom>
          <a:noFill/>
          <a:ln>
            <a:noFill/>
          </a:ln>
        </p:spPr>
      </p:pic>
      <p:pic>
        <p:nvPicPr>
          <p:cNvPr id="997" name="Google Shape;997;p36"/>
          <p:cNvPicPr preferRelativeResize="0"/>
          <p:nvPr/>
        </p:nvPicPr>
        <p:blipFill rotWithShape="1">
          <a:blip r:embed="rId4">
            <a:alphaModFix/>
          </a:blip>
          <a:srcRect b="0" l="0" r="0" t="0"/>
          <a:stretch/>
        </p:blipFill>
        <p:spPr>
          <a:xfrm>
            <a:off x="142950" y="3385550"/>
            <a:ext cx="8806151" cy="1302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37"/>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003" name="Google Shape;1003;p37"/>
          <p:cNvGrpSpPr/>
          <p:nvPr/>
        </p:nvGrpSpPr>
        <p:grpSpPr>
          <a:xfrm>
            <a:off x="142952" y="679995"/>
            <a:ext cx="7886437" cy="120074"/>
            <a:chOff x="852265" y="4364980"/>
            <a:chExt cx="9566275" cy="147638"/>
          </a:xfrm>
        </p:grpSpPr>
        <p:sp>
          <p:nvSpPr>
            <p:cNvPr id="1004" name="Google Shape;1004;p37"/>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05" name="Google Shape;1005;p37"/>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06" name="Google Shape;1006;p37"/>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07" name="Google Shape;1007;p37"/>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08" name="Google Shape;1008;p37"/>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09" name="Google Shape;1009;p37"/>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10" name="Google Shape;1010;p37"/>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11" name="Google Shape;1011;p37"/>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2" name="Google Shape;1012;p37"/>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3" name="Google Shape;1013;p37"/>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4" name="Google Shape;1014;p37"/>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5" name="Google Shape;1015;p37"/>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6" name="Google Shape;1016;p37"/>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017" name="Google Shape;1017;p37"/>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7"/>
          <p:cNvSpPr txBox="1"/>
          <p:nvPr/>
        </p:nvSpPr>
        <p:spPr>
          <a:xfrm>
            <a:off x="268325" y="1374745"/>
            <a:ext cx="3912000" cy="115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50" u="none" cap="none" strike="noStrike">
                <a:solidFill>
                  <a:srgbClr val="191919"/>
                </a:solidFill>
                <a:latin typeface="Arial"/>
                <a:ea typeface="Arial"/>
                <a:cs typeface="Arial"/>
                <a:sym typeface="Arial"/>
              </a:rPr>
              <a:t>Number of US Orders = CALCULATE</a:t>
            </a:r>
            <a:endParaRPr b="0" i="0" sz="115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50" u="none" cap="none" strike="noStrike">
                <a:solidFill>
                  <a:srgbClr val="191919"/>
                </a:solidFill>
                <a:latin typeface="Arial"/>
                <a:ea typeface="Arial"/>
                <a:cs typeface="Arial"/>
                <a:sym typeface="Arial"/>
              </a:rPr>
              <a:t>( COUNT</a:t>
            </a:r>
            <a:endParaRPr b="0" i="0" sz="115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50" u="none" cap="none" strike="noStrike">
                <a:solidFill>
                  <a:srgbClr val="191919"/>
                </a:solidFill>
                <a:latin typeface="Arial"/>
                <a:ea typeface="Arial"/>
                <a:cs typeface="Arial"/>
                <a:sym typeface="Arial"/>
              </a:rPr>
              <a:t>( 'Sales OrderDetails'[orderid])</a:t>
            </a:r>
            <a:endParaRPr b="0" i="0" sz="115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50" u="none" cap="none" strike="noStrike">
                <a:solidFill>
                  <a:srgbClr val="191919"/>
                </a:solidFill>
                <a:latin typeface="Arial"/>
                <a:ea typeface="Arial"/>
                <a:cs typeface="Arial"/>
                <a:sym typeface="Arial"/>
              </a:rPr>
              <a:t>, FILTER (</a:t>
            </a:r>
            <a:endParaRPr b="0" i="0" sz="115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50" u="none" cap="none" strike="noStrike">
                <a:solidFill>
                  <a:srgbClr val="191919"/>
                </a:solidFill>
                <a:latin typeface="Arial"/>
                <a:ea typeface="Arial"/>
                <a:cs typeface="Arial"/>
                <a:sym typeface="Arial"/>
              </a:rPr>
              <a:t>'Sales Customers' , 'Sales Customers'[country] = "USA" ))</a:t>
            </a:r>
            <a:endParaRPr b="0" i="0" sz="1150" u="none" cap="none" strike="noStrike">
              <a:solidFill>
                <a:srgbClr val="191919"/>
              </a:solidFill>
              <a:latin typeface="Arial"/>
              <a:ea typeface="Arial"/>
              <a:cs typeface="Arial"/>
              <a:sym typeface="Arial"/>
            </a:endParaRPr>
          </a:p>
        </p:txBody>
      </p:sp>
      <p:sp>
        <p:nvSpPr>
          <p:cNvPr id="1019" name="Google Shape;1019;p37"/>
          <p:cNvSpPr txBox="1"/>
          <p:nvPr/>
        </p:nvSpPr>
        <p:spPr>
          <a:xfrm>
            <a:off x="193500" y="93665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91919"/>
                </a:solidFill>
                <a:latin typeface="Arial"/>
                <a:ea typeface="Arial"/>
                <a:cs typeface="Arial"/>
                <a:sym typeface="Arial"/>
              </a:rPr>
              <a:t>Filter</a:t>
            </a:r>
            <a:endParaRPr b="1" i="0" sz="2100" u="none" cap="none" strike="noStrike">
              <a:solidFill>
                <a:srgbClr val="000000"/>
              </a:solidFill>
              <a:latin typeface="Arial"/>
              <a:ea typeface="Arial"/>
              <a:cs typeface="Arial"/>
              <a:sym typeface="Arial"/>
            </a:endParaRPr>
          </a:p>
        </p:txBody>
      </p:sp>
      <p:sp>
        <p:nvSpPr>
          <p:cNvPr id="1020" name="Google Shape;1020;p37"/>
          <p:cNvSpPr txBox="1"/>
          <p:nvPr/>
        </p:nvSpPr>
        <p:spPr>
          <a:xfrm>
            <a:off x="326575" y="2721425"/>
            <a:ext cx="3000000" cy="615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191919"/>
                </a:solidFill>
                <a:latin typeface="Arial"/>
                <a:ea typeface="Arial"/>
                <a:cs typeface="Arial"/>
                <a:sym typeface="Arial"/>
              </a:rPr>
              <a:t>Number of Orders = COUNT('Sales Orders'[orderid])</a:t>
            </a:r>
            <a:endParaRPr b="0" i="0" sz="1700" u="none" cap="none" strike="noStrike">
              <a:solidFill>
                <a:schemeClr val="dk1"/>
              </a:solidFill>
              <a:latin typeface="Arial"/>
              <a:ea typeface="Arial"/>
              <a:cs typeface="Arial"/>
              <a:sym typeface="Arial"/>
            </a:endParaRPr>
          </a:p>
        </p:txBody>
      </p:sp>
      <p:pic>
        <p:nvPicPr>
          <p:cNvPr id="1021" name="Google Shape;1021;p37"/>
          <p:cNvPicPr preferRelativeResize="0"/>
          <p:nvPr/>
        </p:nvPicPr>
        <p:blipFill rotWithShape="1">
          <a:blip r:embed="rId3">
            <a:alphaModFix/>
          </a:blip>
          <a:srcRect b="0" l="0" r="0" t="0"/>
          <a:stretch/>
        </p:blipFill>
        <p:spPr>
          <a:xfrm>
            <a:off x="4366525" y="996376"/>
            <a:ext cx="4629925" cy="3687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38"/>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027" name="Google Shape;1027;p38"/>
          <p:cNvGrpSpPr/>
          <p:nvPr/>
        </p:nvGrpSpPr>
        <p:grpSpPr>
          <a:xfrm>
            <a:off x="142952" y="679995"/>
            <a:ext cx="7886437" cy="120074"/>
            <a:chOff x="852265" y="4364980"/>
            <a:chExt cx="9566275" cy="147638"/>
          </a:xfrm>
        </p:grpSpPr>
        <p:sp>
          <p:nvSpPr>
            <p:cNvPr id="1028" name="Google Shape;1028;p38"/>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29" name="Google Shape;1029;p38"/>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30" name="Google Shape;1030;p38"/>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31" name="Google Shape;1031;p38"/>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32" name="Google Shape;1032;p38"/>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33" name="Google Shape;1033;p38"/>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34" name="Google Shape;1034;p38"/>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35" name="Google Shape;1035;p38"/>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6" name="Google Shape;1036;p38"/>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7" name="Google Shape;1037;p38"/>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8" name="Google Shape;1038;p38"/>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9" name="Google Shape;1039;p38"/>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0" name="Google Shape;1040;p38"/>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041" name="Google Shape;1041;p38"/>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8"/>
          <p:cNvSpPr txBox="1"/>
          <p:nvPr/>
        </p:nvSpPr>
        <p:spPr>
          <a:xfrm>
            <a:off x="205600" y="989625"/>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91919"/>
                </a:solidFill>
                <a:latin typeface="Arial"/>
                <a:ea typeface="Arial"/>
                <a:cs typeface="Arial"/>
                <a:sym typeface="Arial"/>
              </a:rPr>
              <a:t>Variables</a:t>
            </a:r>
            <a:endParaRPr b="1" i="0" sz="2000" u="none" cap="none" strike="noStrike">
              <a:solidFill>
                <a:srgbClr val="000000"/>
              </a:solidFill>
              <a:latin typeface="Arial"/>
              <a:ea typeface="Arial"/>
              <a:cs typeface="Arial"/>
              <a:sym typeface="Arial"/>
            </a:endParaRPr>
          </a:p>
        </p:txBody>
      </p:sp>
      <p:sp>
        <p:nvSpPr>
          <p:cNvPr id="1043" name="Google Shape;1043;p38"/>
          <p:cNvSpPr txBox="1"/>
          <p:nvPr/>
        </p:nvSpPr>
        <p:spPr>
          <a:xfrm>
            <a:off x="2878650" y="1584475"/>
            <a:ext cx="30000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1" i="0" lang="en-US" sz="3100" u="none" cap="none" strike="noStrike">
                <a:solidFill>
                  <a:srgbClr val="191919"/>
                </a:solidFill>
                <a:latin typeface="Arial"/>
                <a:ea typeface="Arial"/>
                <a:cs typeface="Arial"/>
                <a:sym typeface="Arial"/>
              </a:rPr>
              <a:t>VAR myVar=1</a:t>
            </a:r>
            <a:endParaRPr b="1" i="0" sz="3400" u="none" cap="none" strike="noStrike">
              <a:solidFill>
                <a:srgbClr val="000000"/>
              </a:solidFill>
              <a:latin typeface="Arial"/>
              <a:ea typeface="Arial"/>
              <a:cs typeface="Arial"/>
              <a:sym typeface="Arial"/>
            </a:endParaRPr>
          </a:p>
        </p:txBody>
      </p:sp>
      <p:sp>
        <p:nvSpPr>
          <p:cNvPr id="1044" name="Google Shape;1044;p38"/>
          <p:cNvSpPr/>
          <p:nvPr/>
        </p:nvSpPr>
        <p:spPr>
          <a:xfrm rot="10800000">
            <a:off x="3011700" y="2109075"/>
            <a:ext cx="512700" cy="12699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8"/>
          <p:cNvSpPr/>
          <p:nvPr/>
        </p:nvSpPr>
        <p:spPr>
          <a:xfrm rot="10800000">
            <a:off x="4216425" y="2109075"/>
            <a:ext cx="512700" cy="12699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8"/>
          <p:cNvSpPr/>
          <p:nvPr/>
        </p:nvSpPr>
        <p:spPr>
          <a:xfrm rot="10800000">
            <a:off x="5203375" y="2109075"/>
            <a:ext cx="512700" cy="12699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8"/>
          <p:cNvSpPr txBox="1"/>
          <p:nvPr/>
        </p:nvSpPr>
        <p:spPr>
          <a:xfrm>
            <a:off x="2878650" y="4687975"/>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91919"/>
                </a:solidFill>
                <a:latin typeface="Arial"/>
                <a:ea typeface="Arial"/>
                <a:cs typeface="Arial"/>
                <a:sym typeface="Arial"/>
              </a:rPr>
              <a:t>RETURN myVar + 25</a:t>
            </a:r>
            <a:endParaRPr b="1" i="0" sz="2100" u="none" cap="none" strike="noStrike">
              <a:solidFill>
                <a:srgbClr val="000000"/>
              </a:solidFill>
              <a:latin typeface="Arial"/>
              <a:ea typeface="Arial"/>
              <a:cs typeface="Arial"/>
              <a:sym typeface="Arial"/>
            </a:endParaRPr>
          </a:p>
        </p:txBody>
      </p:sp>
      <p:sp>
        <p:nvSpPr>
          <p:cNvPr id="1048" name="Google Shape;1048;p38"/>
          <p:cNvSpPr txBox="1"/>
          <p:nvPr/>
        </p:nvSpPr>
        <p:spPr>
          <a:xfrm>
            <a:off x="4076100" y="3531800"/>
            <a:ext cx="6966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Variable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a:t>
            </a:r>
            <a:endParaRPr b="0" i="0" sz="1400" u="none" cap="none" strike="noStrike">
              <a:solidFill>
                <a:srgbClr val="000000"/>
              </a:solidFill>
              <a:latin typeface="Arial"/>
              <a:ea typeface="Arial"/>
              <a:cs typeface="Arial"/>
              <a:sym typeface="Arial"/>
            </a:endParaRPr>
          </a:p>
        </p:txBody>
      </p:sp>
      <p:sp>
        <p:nvSpPr>
          <p:cNvPr id="1049" name="Google Shape;1049;p38"/>
          <p:cNvSpPr txBox="1"/>
          <p:nvPr/>
        </p:nvSpPr>
        <p:spPr>
          <a:xfrm>
            <a:off x="2648850" y="3639500"/>
            <a:ext cx="696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 Type</a:t>
            </a:r>
            <a:endParaRPr b="0" i="0" sz="1400" u="none" cap="none" strike="noStrike">
              <a:solidFill>
                <a:srgbClr val="000000"/>
              </a:solidFill>
              <a:latin typeface="Arial"/>
              <a:ea typeface="Arial"/>
              <a:cs typeface="Arial"/>
              <a:sym typeface="Arial"/>
            </a:endParaRPr>
          </a:p>
        </p:txBody>
      </p:sp>
      <p:sp>
        <p:nvSpPr>
          <p:cNvPr id="1050" name="Google Shape;1050;p38"/>
          <p:cNvSpPr txBox="1"/>
          <p:nvPr/>
        </p:nvSpPr>
        <p:spPr>
          <a:xfrm>
            <a:off x="5341250" y="3531800"/>
            <a:ext cx="696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variable value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39"/>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056" name="Google Shape;1056;p39"/>
          <p:cNvGrpSpPr/>
          <p:nvPr/>
        </p:nvGrpSpPr>
        <p:grpSpPr>
          <a:xfrm>
            <a:off x="142952" y="679995"/>
            <a:ext cx="7886437" cy="120074"/>
            <a:chOff x="852265" y="4364980"/>
            <a:chExt cx="9566275" cy="147638"/>
          </a:xfrm>
        </p:grpSpPr>
        <p:sp>
          <p:nvSpPr>
            <p:cNvPr id="1057" name="Google Shape;1057;p39"/>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58" name="Google Shape;1058;p39"/>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59" name="Google Shape;1059;p39"/>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60" name="Google Shape;1060;p39"/>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61" name="Google Shape;1061;p39"/>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62" name="Google Shape;1062;p39"/>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63" name="Google Shape;1063;p39"/>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64" name="Google Shape;1064;p39"/>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5" name="Google Shape;1065;p39"/>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6" name="Google Shape;1066;p39"/>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7" name="Google Shape;1067;p39"/>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8" name="Google Shape;1068;p39"/>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9" name="Google Shape;1069;p39"/>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070" name="Google Shape;1070;p39"/>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9"/>
          <p:cNvSpPr txBox="1"/>
          <p:nvPr/>
        </p:nvSpPr>
        <p:spPr>
          <a:xfrm>
            <a:off x="142950" y="1642600"/>
            <a:ext cx="7886400" cy="23940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3200"/>
              </a:spcBef>
              <a:spcAft>
                <a:spcPts val="0"/>
              </a:spcAft>
              <a:buClr>
                <a:schemeClr val="dk1"/>
              </a:buClr>
              <a:buSzPts val="1100"/>
              <a:buFont typeface="Arial"/>
              <a:buNone/>
            </a:pPr>
            <a:r>
              <a:rPr b="0" i="0" lang="en-US" sz="1400" u="none" cap="none" strike="noStrike">
                <a:solidFill>
                  <a:srgbClr val="191919"/>
                </a:solidFill>
                <a:latin typeface="Arial"/>
                <a:ea typeface="Arial"/>
                <a:cs typeface="Arial"/>
                <a:sym typeface="Arial"/>
              </a:rPr>
              <a:t>Similar concepts like other programming languages.</a:t>
            </a:r>
            <a:endParaRPr b="0" i="0" sz="1400" u="none" cap="none" strike="noStrike">
              <a:solidFill>
                <a:srgbClr val="191919"/>
              </a:solidFill>
              <a:latin typeface="Arial"/>
              <a:ea typeface="Arial"/>
              <a:cs typeface="Arial"/>
              <a:sym typeface="Arial"/>
            </a:endParaRPr>
          </a:p>
          <a:p>
            <a:pPr indent="0" lvl="0" marL="0" marR="0" rtl="0" algn="l">
              <a:lnSpc>
                <a:spcPct val="150000"/>
              </a:lnSpc>
              <a:spcBef>
                <a:spcPts val="3200"/>
              </a:spcBef>
              <a:spcAft>
                <a:spcPts val="0"/>
              </a:spcAft>
              <a:buClr>
                <a:schemeClr val="dk1"/>
              </a:buClr>
              <a:buSzPts val="1100"/>
              <a:buFont typeface="Arial"/>
              <a:buNone/>
            </a:pPr>
            <a:r>
              <a:rPr b="0" i="0" lang="en-US" sz="1400" u="none" cap="none" strike="noStrike">
                <a:solidFill>
                  <a:srgbClr val="191919"/>
                </a:solidFill>
                <a:latin typeface="Arial"/>
                <a:ea typeface="Arial"/>
                <a:cs typeface="Arial"/>
                <a:sym typeface="Arial"/>
              </a:rPr>
              <a:t>Age_Bins = IF(Churn_Modelling[Age]&gt;=60, "Above 60", "Below 60")</a:t>
            </a:r>
            <a:endParaRPr b="0" i="0" sz="1400" u="none" cap="none" strike="noStrike">
              <a:solidFill>
                <a:srgbClr val="191919"/>
              </a:solidFill>
              <a:latin typeface="Arial"/>
              <a:ea typeface="Arial"/>
              <a:cs typeface="Arial"/>
              <a:sym typeface="Arial"/>
            </a:endParaRPr>
          </a:p>
          <a:p>
            <a:pPr indent="0" lvl="0" marL="0" marR="0" rtl="0" algn="l">
              <a:lnSpc>
                <a:spcPct val="130000"/>
              </a:lnSpc>
              <a:spcBef>
                <a:spcPts val="3200"/>
              </a:spcBef>
              <a:spcAft>
                <a:spcPts val="3200"/>
              </a:spcAft>
              <a:buClr>
                <a:schemeClr val="dk1"/>
              </a:buClr>
              <a:buSzPts val="1100"/>
              <a:buFont typeface="Arial"/>
              <a:buNone/>
            </a:pPr>
            <a:r>
              <a:t/>
            </a:r>
            <a:endParaRPr b="0" i="0" sz="1400" u="none" cap="none" strike="noStrike">
              <a:solidFill>
                <a:srgbClr val="191919"/>
              </a:solidFill>
              <a:latin typeface="Arial"/>
              <a:ea typeface="Arial"/>
              <a:cs typeface="Arial"/>
              <a:sym typeface="Arial"/>
            </a:endParaRPr>
          </a:p>
        </p:txBody>
      </p:sp>
      <p:sp>
        <p:nvSpPr>
          <p:cNvPr id="1072" name="Google Shape;1072;p39"/>
          <p:cNvSpPr txBox="1"/>
          <p:nvPr/>
        </p:nvSpPr>
        <p:spPr>
          <a:xfrm>
            <a:off x="82175" y="936650"/>
            <a:ext cx="4240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191919"/>
                </a:solidFill>
                <a:latin typeface="Arial"/>
                <a:ea typeface="Arial"/>
                <a:cs typeface="Arial"/>
                <a:sym typeface="Arial"/>
              </a:rPr>
              <a:t>IF-ELSE &amp; NESTED IF BLOCKS</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
          <p:cNvSpPr/>
          <p:nvPr/>
        </p:nvSpPr>
        <p:spPr>
          <a:xfrm>
            <a:off x="0" y="0"/>
            <a:ext cx="41409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Power BI Architecture</a:t>
            </a:r>
            <a:endParaRPr b="0" i="0" sz="1400" u="none" cap="none" strike="noStrike">
              <a:solidFill>
                <a:schemeClr val="dk1"/>
              </a:solidFill>
              <a:latin typeface="Arial"/>
              <a:ea typeface="Arial"/>
              <a:cs typeface="Arial"/>
              <a:sym typeface="Arial"/>
            </a:endParaRPr>
          </a:p>
        </p:txBody>
      </p:sp>
      <p:grpSp>
        <p:nvGrpSpPr>
          <p:cNvPr id="215" name="Google Shape;215;p4"/>
          <p:cNvGrpSpPr/>
          <p:nvPr/>
        </p:nvGrpSpPr>
        <p:grpSpPr>
          <a:xfrm>
            <a:off x="103627" y="700871"/>
            <a:ext cx="7658760" cy="146988"/>
            <a:chOff x="852265" y="4364980"/>
            <a:chExt cx="9566275" cy="147638"/>
          </a:xfrm>
        </p:grpSpPr>
        <p:sp>
          <p:nvSpPr>
            <p:cNvPr id="216" name="Google Shape;216;p4"/>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7" name="Google Shape;217;p4"/>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8" name="Google Shape;218;p4"/>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9" name="Google Shape;219;p4"/>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0" name="Google Shape;220;p4"/>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1" name="Google Shape;221;p4"/>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2" name="Google Shape;222;p4"/>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3" name="Google Shape;223;p4"/>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4"/>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5" name="Google Shape;225;p4"/>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4"/>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 name="Google Shape;227;p4"/>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p4"/>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29" name="Google Shape;229;p4"/>
          <p:cNvPicPr preferRelativeResize="0"/>
          <p:nvPr/>
        </p:nvPicPr>
        <p:blipFill rotWithShape="1">
          <a:blip r:embed="rId3">
            <a:alphaModFix/>
          </a:blip>
          <a:srcRect b="0" l="0" r="0" t="0"/>
          <a:stretch/>
        </p:blipFill>
        <p:spPr>
          <a:xfrm>
            <a:off x="1924588" y="1532910"/>
            <a:ext cx="5447225" cy="3086766"/>
          </a:xfrm>
          <a:prstGeom prst="rect">
            <a:avLst/>
          </a:prstGeom>
          <a:noFill/>
          <a:ln>
            <a:noFill/>
          </a:ln>
        </p:spPr>
      </p:pic>
      <p:pic>
        <p:nvPicPr>
          <p:cNvPr id="230" name="Google Shape;230;p4"/>
          <p:cNvPicPr preferRelativeResize="0"/>
          <p:nvPr/>
        </p:nvPicPr>
        <p:blipFill rotWithShape="1">
          <a:blip r:embed="rId4">
            <a:alphaModFix/>
          </a:blip>
          <a:srcRect b="0" l="0" r="0" t="0"/>
          <a:stretch/>
        </p:blipFill>
        <p:spPr>
          <a:xfrm>
            <a:off x="79984" y="2293600"/>
            <a:ext cx="1195325" cy="677375"/>
          </a:xfrm>
          <a:prstGeom prst="rect">
            <a:avLst/>
          </a:prstGeom>
          <a:noFill/>
          <a:ln>
            <a:noFill/>
          </a:ln>
        </p:spPr>
      </p:pic>
      <p:pic>
        <p:nvPicPr>
          <p:cNvPr id="231" name="Google Shape;231;p4"/>
          <p:cNvPicPr preferRelativeResize="0"/>
          <p:nvPr/>
        </p:nvPicPr>
        <p:blipFill rotWithShape="1">
          <a:blip r:embed="rId5">
            <a:alphaModFix/>
          </a:blip>
          <a:srcRect b="0" l="0" r="0" t="0"/>
          <a:stretch/>
        </p:blipFill>
        <p:spPr>
          <a:xfrm>
            <a:off x="79975" y="3288000"/>
            <a:ext cx="997874" cy="997874"/>
          </a:xfrm>
          <a:prstGeom prst="rect">
            <a:avLst/>
          </a:prstGeom>
          <a:noFill/>
          <a:ln>
            <a:noFill/>
          </a:ln>
        </p:spPr>
      </p:pic>
      <p:pic>
        <p:nvPicPr>
          <p:cNvPr id="232" name="Google Shape;232;p4"/>
          <p:cNvPicPr preferRelativeResize="0"/>
          <p:nvPr/>
        </p:nvPicPr>
        <p:blipFill rotWithShape="1">
          <a:blip r:embed="rId6">
            <a:alphaModFix/>
          </a:blip>
          <a:srcRect b="0" l="0" r="0" t="0"/>
          <a:stretch/>
        </p:blipFill>
        <p:spPr>
          <a:xfrm>
            <a:off x="8325863" y="1556125"/>
            <a:ext cx="521326" cy="521326"/>
          </a:xfrm>
          <a:prstGeom prst="rect">
            <a:avLst/>
          </a:prstGeom>
          <a:noFill/>
          <a:ln>
            <a:noFill/>
          </a:ln>
        </p:spPr>
      </p:pic>
      <p:pic>
        <p:nvPicPr>
          <p:cNvPr id="233" name="Google Shape;233;p4"/>
          <p:cNvPicPr preferRelativeResize="0"/>
          <p:nvPr/>
        </p:nvPicPr>
        <p:blipFill rotWithShape="1">
          <a:blip r:embed="rId7">
            <a:alphaModFix/>
          </a:blip>
          <a:srcRect b="0" l="0" r="0" t="0"/>
          <a:stretch/>
        </p:blipFill>
        <p:spPr>
          <a:xfrm flipH="1">
            <a:off x="8306324" y="2320825"/>
            <a:ext cx="560400" cy="560400"/>
          </a:xfrm>
          <a:prstGeom prst="rect">
            <a:avLst/>
          </a:prstGeom>
          <a:noFill/>
          <a:ln>
            <a:noFill/>
          </a:ln>
        </p:spPr>
      </p:pic>
      <p:pic>
        <p:nvPicPr>
          <p:cNvPr id="234" name="Google Shape;234;p4"/>
          <p:cNvPicPr preferRelativeResize="0"/>
          <p:nvPr/>
        </p:nvPicPr>
        <p:blipFill rotWithShape="1">
          <a:blip r:embed="rId8">
            <a:alphaModFix/>
          </a:blip>
          <a:srcRect b="0" l="0" r="0" t="0"/>
          <a:stretch/>
        </p:blipFill>
        <p:spPr>
          <a:xfrm>
            <a:off x="8286975" y="3200809"/>
            <a:ext cx="521323" cy="484865"/>
          </a:xfrm>
          <a:prstGeom prst="rect">
            <a:avLst/>
          </a:prstGeom>
          <a:noFill/>
          <a:ln>
            <a:noFill/>
          </a:ln>
        </p:spPr>
      </p:pic>
      <p:pic>
        <p:nvPicPr>
          <p:cNvPr id="235" name="Google Shape;235;p4"/>
          <p:cNvPicPr preferRelativeResize="0"/>
          <p:nvPr/>
        </p:nvPicPr>
        <p:blipFill rotWithShape="1">
          <a:blip r:embed="rId9">
            <a:alphaModFix/>
          </a:blip>
          <a:srcRect b="0" l="0" r="0" t="0"/>
          <a:stretch/>
        </p:blipFill>
        <p:spPr>
          <a:xfrm>
            <a:off x="8370950" y="4005250"/>
            <a:ext cx="484874" cy="484874"/>
          </a:xfrm>
          <a:prstGeom prst="rect">
            <a:avLst/>
          </a:prstGeom>
          <a:noFill/>
          <a:ln>
            <a:noFill/>
          </a:ln>
        </p:spPr>
      </p:pic>
      <p:sp>
        <p:nvSpPr>
          <p:cNvPr id="236" name="Google Shape;236;p4"/>
          <p:cNvSpPr/>
          <p:nvPr/>
        </p:nvSpPr>
        <p:spPr>
          <a:xfrm>
            <a:off x="1132975" y="3218450"/>
            <a:ext cx="560400" cy="147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
          <p:cNvSpPr/>
          <p:nvPr/>
        </p:nvSpPr>
        <p:spPr>
          <a:xfrm>
            <a:off x="7470688" y="3141000"/>
            <a:ext cx="560400" cy="147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
          <p:cNvSpPr/>
          <p:nvPr/>
        </p:nvSpPr>
        <p:spPr>
          <a:xfrm>
            <a:off x="975" y="3014400"/>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Cloud data</a:t>
            </a:r>
            <a:endParaRPr b="1" i="0" sz="1000" u="none" cap="none" strike="noStrike">
              <a:solidFill>
                <a:schemeClr val="dk1"/>
              </a:solidFill>
              <a:latin typeface="Arial"/>
              <a:ea typeface="Arial"/>
              <a:cs typeface="Arial"/>
              <a:sym typeface="Arial"/>
            </a:endParaRPr>
          </a:p>
        </p:txBody>
      </p:sp>
      <p:sp>
        <p:nvSpPr>
          <p:cNvPr id="239" name="Google Shape;239;p4"/>
          <p:cNvSpPr/>
          <p:nvPr/>
        </p:nvSpPr>
        <p:spPr>
          <a:xfrm>
            <a:off x="27425" y="4295675"/>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On-premises</a:t>
            </a:r>
            <a:endParaRPr b="1" i="0" sz="1000" u="none" cap="none" strike="noStrike">
              <a:solidFill>
                <a:schemeClr val="dk1"/>
              </a:solidFill>
              <a:latin typeface="Arial"/>
              <a:ea typeface="Arial"/>
              <a:cs typeface="Arial"/>
              <a:sym typeface="Arial"/>
            </a:endParaRPr>
          </a:p>
        </p:txBody>
      </p:sp>
      <p:sp>
        <p:nvSpPr>
          <p:cNvPr id="240" name="Google Shape;240;p4"/>
          <p:cNvSpPr/>
          <p:nvPr/>
        </p:nvSpPr>
        <p:spPr>
          <a:xfrm>
            <a:off x="7947175" y="2893200"/>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Mobile</a:t>
            </a:r>
            <a:endParaRPr b="1" i="0" sz="1000" u="none" cap="none" strike="noStrike">
              <a:solidFill>
                <a:schemeClr val="dk1"/>
              </a:solidFill>
              <a:latin typeface="Arial"/>
              <a:ea typeface="Arial"/>
              <a:cs typeface="Arial"/>
              <a:sym typeface="Arial"/>
            </a:endParaRPr>
          </a:p>
        </p:txBody>
      </p:sp>
      <p:sp>
        <p:nvSpPr>
          <p:cNvPr id="241" name="Google Shape;241;p4"/>
          <p:cNvSpPr/>
          <p:nvPr/>
        </p:nvSpPr>
        <p:spPr>
          <a:xfrm>
            <a:off x="7909875" y="2077450"/>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Web</a:t>
            </a:r>
            <a:endParaRPr b="1" i="0" sz="1000" u="none" cap="none" strike="noStrike">
              <a:solidFill>
                <a:schemeClr val="dk1"/>
              </a:solidFill>
              <a:latin typeface="Arial"/>
              <a:ea typeface="Arial"/>
              <a:cs typeface="Arial"/>
              <a:sym typeface="Arial"/>
            </a:endParaRPr>
          </a:p>
        </p:txBody>
      </p:sp>
      <p:sp>
        <p:nvSpPr>
          <p:cNvPr id="242" name="Google Shape;242;p4"/>
          <p:cNvSpPr/>
          <p:nvPr/>
        </p:nvSpPr>
        <p:spPr>
          <a:xfrm>
            <a:off x="7878700" y="3708950"/>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Excel</a:t>
            </a:r>
            <a:endParaRPr b="1" i="0" sz="1000" u="none" cap="none" strike="noStrike">
              <a:solidFill>
                <a:schemeClr val="dk1"/>
              </a:solidFill>
              <a:latin typeface="Arial"/>
              <a:ea typeface="Arial"/>
              <a:cs typeface="Arial"/>
              <a:sym typeface="Arial"/>
            </a:endParaRPr>
          </a:p>
        </p:txBody>
      </p:sp>
      <p:sp>
        <p:nvSpPr>
          <p:cNvPr id="243" name="Google Shape;243;p4"/>
          <p:cNvSpPr/>
          <p:nvPr/>
        </p:nvSpPr>
        <p:spPr>
          <a:xfrm>
            <a:off x="7915675" y="4561225"/>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Cortana</a:t>
            </a:r>
            <a:endParaRPr b="1" i="0" sz="1000" u="none" cap="none" strike="noStrike">
              <a:solidFill>
                <a:schemeClr val="dk1"/>
              </a:solidFill>
              <a:latin typeface="Arial"/>
              <a:ea typeface="Arial"/>
              <a:cs typeface="Arial"/>
              <a:sym typeface="Arial"/>
            </a:endParaRPr>
          </a:p>
        </p:txBody>
      </p:sp>
      <p:sp>
        <p:nvSpPr>
          <p:cNvPr id="244" name="Google Shape;244;p4"/>
          <p:cNvSpPr/>
          <p:nvPr/>
        </p:nvSpPr>
        <p:spPr>
          <a:xfrm>
            <a:off x="2891600" y="2740800"/>
            <a:ext cx="4794900" cy="4002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5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Out of the box SaaS content packs</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Real time dashboards &amp; interactive reports</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Natural Language query</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Custom visualizations</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Native Office 365 integration</a:t>
            </a:r>
            <a:endParaRPr b="0"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40"/>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078" name="Google Shape;1078;p40"/>
          <p:cNvGrpSpPr/>
          <p:nvPr/>
        </p:nvGrpSpPr>
        <p:grpSpPr>
          <a:xfrm>
            <a:off x="142952" y="679995"/>
            <a:ext cx="7886437" cy="120074"/>
            <a:chOff x="852265" y="4364980"/>
            <a:chExt cx="9566275" cy="147638"/>
          </a:xfrm>
        </p:grpSpPr>
        <p:sp>
          <p:nvSpPr>
            <p:cNvPr id="1079" name="Google Shape;1079;p40"/>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80" name="Google Shape;1080;p40"/>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81" name="Google Shape;1081;p40"/>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82" name="Google Shape;1082;p40"/>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83" name="Google Shape;1083;p40"/>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84" name="Google Shape;1084;p40"/>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85" name="Google Shape;1085;p40"/>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86" name="Google Shape;1086;p40"/>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7" name="Google Shape;1087;p40"/>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8" name="Google Shape;1088;p40"/>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9" name="Google Shape;1089;p40"/>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0" name="Google Shape;1090;p40"/>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1" name="Google Shape;1091;p40"/>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092" name="Google Shape;1092;p40"/>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0"/>
          <p:cNvSpPr txBox="1"/>
          <p:nvPr/>
        </p:nvSpPr>
        <p:spPr>
          <a:xfrm>
            <a:off x="142950" y="1642600"/>
            <a:ext cx="7122900" cy="1293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marR="0" rtl="0" algn="l">
              <a:lnSpc>
                <a:spcPct val="140000"/>
              </a:lnSpc>
              <a:spcBef>
                <a:spcPts val="0"/>
              </a:spcBef>
              <a:spcAft>
                <a:spcPts val="0"/>
              </a:spcAft>
              <a:buClr>
                <a:schemeClr val="dk1"/>
              </a:buClr>
              <a:buSzPts val="1100"/>
              <a:buFont typeface="Arial"/>
              <a:buNone/>
            </a:pPr>
            <a:r>
              <a:rPr b="0" i="0" lang="en-US" sz="1150" u="none" cap="none" strike="noStrike">
                <a:solidFill>
                  <a:srgbClr val="191919"/>
                </a:solidFill>
                <a:latin typeface="Arial"/>
                <a:ea typeface="Arial"/>
                <a:cs typeface="Arial"/>
                <a:sym typeface="Arial"/>
              </a:rPr>
              <a:t>Time intelligence functions enable you to manipulate data using time periods such as years, quarters, months, and days and creating calculations over those time periods. The most common time periods that we encounter in business scenarios are usually Year-to-Date, Quarter-to-Date, Month-to-Date, Last Year Full Year, and Rolling 12 Months. There are many other time intelligence functions in DAX. </a:t>
            </a:r>
            <a:endParaRPr b="0" i="0" sz="1150" u="none" cap="none" strike="noStrike">
              <a:solidFill>
                <a:srgbClr val="191919"/>
              </a:solidFill>
              <a:latin typeface="Arial"/>
              <a:ea typeface="Arial"/>
              <a:cs typeface="Arial"/>
              <a:sym typeface="Arial"/>
            </a:endParaRPr>
          </a:p>
        </p:txBody>
      </p:sp>
      <p:sp>
        <p:nvSpPr>
          <p:cNvPr id="1094" name="Google Shape;1094;p40"/>
          <p:cNvSpPr txBox="1"/>
          <p:nvPr/>
        </p:nvSpPr>
        <p:spPr>
          <a:xfrm>
            <a:off x="142950" y="936650"/>
            <a:ext cx="4719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91919"/>
                </a:solidFill>
                <a:latin typeface="Arial"/>
                <a:ea typeface="Arial"/>
                <a:cs typeface="Arial"/>
                <a:sym typeface="Arial"/>
              </a:rPr>
              <a:t>Time Intelligence Functions</a:t>
            </a:r>
            <a:endParaRPr b="1" i="0" sz="21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41"/>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100" name="Google Shape;1100;p41"/>
          <p:cNvGrpSpPr/>
          <p:nvPr/>
        </p:nvGrpSpPr>
        <p:grpSpPr>
          <a:xfrm>
            <a:off x="142952" y="679995"/>
            <a:ext cx="7886437" cy="120074"/>
            <a:chOff x="852265" y="4364980"/>
            <a:chExt cx="9566275" cy="147638"/>
          </a:xfrm>
        </p:grpSpPr>
        <p:sp>
          <p:nvSpPr>
            <p:cNvPr id="1101" name="Google Shape;1101;p41"/>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02" name="Google Shape;1102;p41"/>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03" name="Google Shape;1103;p41"/>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04" name="Google Shape;1104;p41"/>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05" name="Google Shape;1105;p41"/>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06" name="Google Shape;1106;p41"/>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07" name="Google Shape;1107;p41"/>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08" name="Google Shape;1108;p41"/>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9" name="Google Shape;1109;p41"/>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0" name="Google Shape;1110;p41"/>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1" name="Google Shape;1111;p41"/>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2" name="Google Shape;1112;p41"/>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3" name="Google Shape;1113;p41"/>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14" name="Google Shape;1114;p41"/>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1"/>
          <p:cNvSpPr txBox="1"/>
          <p:nvPr/>
        </p:nvSpPr>
        <p:spPr>
          <a:xfrm>
            <a:off x="5400600" y="1072900"/>
            <a:ext cx="3270600" cy="15381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marR="0" rtl="0" algn="l">
              <a:lnSpc>
                <a:spcPct val="140000"/>
              </a:lnSpc>
              <a:spcBef>
                <a:spcPts val="0"/>
              </a:spcBef>
              <a:spcAft>
                <a:spcPts val="0"/>
              </a:spcAft>
              <a:buClr>
                <a:schemeClr val="dk1"/>
              </a:buClr>
              <a:buSzPts val="1100"/>
              <a:buFont typeface="Arial"/>
              <a:buNone/>
            </a:pPr>
            <a:r>
              <a:rPr b="0" i="0" lang="en-US" sz="1150" u="none" cap="none" strike="noStrike">
                <a:solidFill>
                  <a:srgbClr val="191919"/>
                </a:solidFill>
                <a:latin typeface="Arial"/>
                <a:ea typeface="Arial"/>
                <a:cs typeface="Arial"/>
                <a:sym typeface="Arial"/>
              </a:rPr>
              <a:t>YTD Total Sales = TOTALYTD</a:t>
            </a:r>
            <a:endParaRPr b="0" i="0" sz="115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150" u="none" cap="none" strike="noStrike">
                <a:solidFill>
                  <a:srgbClr val="191919"/>
                </a:solidFill>
                <a:latin typeface="Arial"/>
                <a:ea typeface="Arial"/>
                <a:cs typeface="Arial"/>
                <a:sym typeface="Arial"/>
              </a:rPr>
              <a:t>(</a:t>
            </a:r>
            <a:endParaRPr b="0" i="0" sz="115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150" u="none" cap="none" strike="noStrike">
                <a:solidFill>
                  <a:srgbClr val="191919"/>
                </a:solidFill>
                <a:latin typeface="Arial"/>
                <a:ea typeface="Arial"/>
                <a:cs typeface="Arial"/>
                <a:sym typeface="Arial"/>
              </a:rPr>
              <a:t>SUM('Sales OrderDetails'[Order Line Total])</a:t>
            </a:r>
            <a:endParaRPr b="0" i="0" sz="115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150" u="none" cap="none" strike="noStrike">
                <a:solidFill>
                  <a:srgbClr val="191919"/>
                </a:solidFill>
                <a:latin typeface="Arial"/>
                <a:ea typeface="Arial"/>
                <a:cs typeface="Arial"/>
                <a:sym typeface="Arial"/>
              </a:rPr>
              <a:t>, Dates[Date].[Date]</a:t>
            </a:r>
            <a:endParaRPr b="0" i="0" sz="115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150" u="none" cap="none" strike="noStrike">
                <a:solidFill>
                  <a:srgbClr val="191919"/>
                </a:solidFill>
                <a:latin typeface="Arial"/>
                <a:ea typeface="Arial"/>
                <a:cs typeface="Arial"/>
                <a:sym typeface="Arial"/>
              </a:rPr>
              <a:t>)</a:t>
            </a:r>
            <a:endParaRPr b="0" i="0" sz="1150" u="none" cap="none" strike="noStrike">
              <a:solidFill>
                <a:srgbClr val="191919"/>
              </a:solidFill>
              <a:latin typeface="Arial"/>
              <a:ea typeface="Arial"/>
              <a:cs typeface="Arial"/>
              <a:sym typeface="Arial"/>
            </a:endParaRPr>
          </a:p>
        </p:txBody>
      </p:sp>
      <p:sp>
        <p:nvSpPr>
          <p:cNvPr id="1116" name="Google Shape;1116;p41"/>
          <p:cNvSpPr txBox="1"/>
          <p:nvPr/>
        </p:nvSpPr>
        <p:spPr>
          <a:xfrm>
            <a:off x="142950" y="936650"/>
            <a:ext cx="4719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91919"/>
                </a:solidFill>
                <a:latin typeface="Arial"/>
                <a:ea typeface="Arial"/>
                <a:cs typeface="Arial"/>
                <a:sym typeface="Arial"/>
              </a:rPr>
              <a:t>Time Intelligence: TOTALYTD</a:t>
            </a:r>
            <a:endParaRPr b="1" i="0" sz="2100" u="none" cap="none" strike="noStrike">
              <a:solidFill>
                <a:srgbClr val="000000"/>
              </a:solidFill>
              <a:latin typeface="Arial"/>
              <a:ea typeface="Arial"/>
              <a:cs typeface="Arial"/>
              <a:sym typeface="Arial"/>
            </a:endParaRPr>
          </a:p>
        </p:txBody>
      </p:sp>
      <p:pic>
        <p:nvPicPr>
          <p:cNvPr id="1117" name="Google Shape;1117;p41"/>
          <p:cNvPicPr preferRelativeResize="0"/>
          <p:nvPr/>
        </p:nvPicPr>
        <p:blipFill rotWithShape="1">
          <a:blip r:embed="rId3">
            <a:alphaModFix/>
          </a:blip>
          <a:srcRect b="0" l="0" r="0" t="0"/>
          <a:stretch/>
        </p:blipFill>
        <p:spPr>
          <a:xfrm>
            <a:off x="194012" y="1570650"/>
            <a:ext cx="4617174" cy="35138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42"/>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123" name="Google Shape;1123;p42"/>
          <p:cNvGrpSpPr/>
          <p:nvPr/>
        </p:nvGrpSpPr>
        <p:grpSpPr>
          <a:xfrm>
            <a:off x="142952" y="679995"/>
            <a:ext cx="7886437" cy="120074"/>
            <a:chOff x="852265" y="4364980"/>
            <a:chExt cx="9566275" cy="147638"/>
          </a:xfrm>
        </p:grpSpPr>
        <p:sp>
          <p:nvSpPr>
            <p:cNvPr id="1124" name="Google Shape;1124;p42"/>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25" name="Google Shape;1125;p42"/>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26" name="Google Shape;1126;p42"/>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27" name="Google Shape;1127;p42"/>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28" name="Google Shape;1128;p42"/>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29" name="Google Shape;1129;p42"/>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30" name="Google Shape;1130;p42"/>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31" name="Google Shape;1131;p42"/>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2" name="Google Shape;1132;p42"/>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3" name="Google Shape;1133;p42"/>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4" name="Google Shape;1134;p42"/>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5" name="Google Shape;1135;p42"/>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6" name="Google Shape;1136;p42"/>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37" name="Google Shape;1137;p42"/>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2"/>
          <p:cNvSpPr txBox="1"/>
          <p:nvPr/>
        </p:nvSpPr>
        <p:spPr>
          <a:xfrm>
            <a:off x="142950" y="936650"/>
            <a:ext cx="6486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91919"/>
                </a:solidFill>
                <a:latin typeface="Arial"/>
                <a:ea typeface="Arial"/>
                <a:cs typeface="Arial"/>
                <a:sym typeface="Arial"/>
              </a:rPr>
              <a:t>How to find the YTD for last year?</a:t>
            </a:r>
            <a:endParaRPr b="1" i="0" sz="180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91919"/>
                </a:solidFill>
                <a:latin typeface="Arial"/>
                <a:ea typeface="Arial"/>
                <a:cs typeface="Arial"/>
                <a:sym typeface="Arial"/>
              </a:rPr>
              <a:t>How to find the passengers in last year but same month </a:t>
            </a:r>
            <a:endParaRPr b="1" i="0" sz="1800" u="none" cap="none" strike="noStrike">
              <a:solidFill>
                <a:srgbClr val="191919"/>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43"/>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144" name="Google Shape;1144;p43"/>
          <p:cNvGrpSpPr/>
          <p:nvPr/>
        </p:nvGrpSpPr>
        <p:grpSpPr>
          <a:xfrm>
            <a:off x="142952" y="679995"/>
            <a:ext cx="7886437" cy="120074"/>
            <a:chOff x="852265" y="4364980"/>
            <a:chExt cx="9566275" cy="147638"/>
          </a:xfrm>
        </p:grpSpPr>
        <p:sp>
          <p:nvSpPr>
            <p:cNvPr id="1145" name="Google Shape;1145;p43"/>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46" name="Google Shape;1146;p43"/>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47" name="Google Shape;1147;p43"/>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48" name="Google Shape;1148;p43"/>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49" name="Google Shape;1149;p43"/>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50" name="Google Shape;1150;p43"/>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51" name="Google Shape;1151;p43"/>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52" name="Google Shape;1152;p43"/>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3" name="Google Shape;1153;p43"/>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4" name="Google Shape;1154;p43"/>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5" name="Google Shape;1155;p43"/>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6" name="Google Shape;1156;p43"/>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7" name="Google Shape;1157;p43"/>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58" name="Google Shape;1158;p43"/>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3"/>
          <p:cNvSpPr txBox="1"/>
          <p:nvPr/>
        </p:nvSpPr>
        <p:spPr>
          <a:xfrm>
            <a:off x="205175" y="1396600"/>
            <a:ext cx="4917000" cy="25854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0"/>
              </a:spcBef>
              <a:spcAft>
                <a:spcPts val="0"/>
              </a:spcAft>
              <a:buClr>
                <a:schemeClr val="dk1"/>
              </a:buClr>
              <a:buSzPts val="1100"/>
              <a:buFont typeface="Arial"/>
              <a:buNone/>
            </a:pPr>
            <a:r>
              <a:rPr b="0" i="0" lang="en-US" sz="1350" u="none" cap="none" strike="noStrike">
                <a:solidFill>
                  <a:srgbClr val="191919"/>
                </a:solidFill>
                <a:latin typeface="Arial"/>
                <a:ea typeface="Arial"/>
                <a:cs typeface="Arial"/>
                <a:sym typeface="Arial"/>
              </a:rPr>
              <a:t>Total Sales Previous Month = CALCULATE</a:t>
            </a:r>
            <a:endParaRPr b="0" i="0" sz="135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350" u="none" cap="none" strike="noStrike">
                <a:solidFill>
                  <a:srgbClr val="191919"/>
                </a:solidFill>
                <a:latin typeface="Arial"/>
                <a:ea typeface="Arial"/>
                <a:cs typeface="Arial"/>
                <a:sym typeface="Arial"/>
              </a:rPr>
              <a:t>(</a:t>
            </a:r>
            <a:endParaRPr b="0" i="0" sz="135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350" u="none" cap="none" strike="noStrike">
                <a:solidFill>
                  <a:srgbClr val="191919"/>
                </a:solidFill>
                <a:latin typeface="Arial"/>
                <a:ea typeface="Arial"/>
                <a:cs typeface="Arial"/>
                <a:sym typeface="Arial"/>
              </a:rPr>
              <a:t>sum('Sales OrderDetails'[Order Line Total])</a:t>
            </a:r>
            <a:endParaRPr b="0" i="0" sz="135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350" u="none" cap="none" strike="noStrike">
                <a:solidFill>
                  <a:srgbClr val="191919"/>
                </a:solidFill>
                <a:latin typeface="Arial"/>
                <a:ea typeface="Arial"/>
                <a:cs typeface="Arial"/>
                <a:sym typeface="Arial"/>
              </a:rPr>
              <a:t>, PREVIOUSMONTH(Dates[Date])</a:t>
            </a:r>
            <a:endParaRPr b="0" i="0" sz="135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350" u="none" cap="none" strike="noStrike">
                <a:solidFill>
                  <a:srgbClr val="191919"/>
                </a:solidFill>
                <a:latin typeface="Arial"/>
                <a:ea typeface="Arial"/>
                <a:cs typeface="Arial"/>
                <a:sym typeface="Arial"/>
              </a:rPr>
              <a:t>)</a:t>
            </a:r>
            <a:endParaRPr b="0" i="0" sz="1350" u="none" cap="none" strike="noStrike">
              <a:solidFill>
                <a:srgbClr val="191919"/>
              </a:solidFill>
              <a:latin typeface="Arial"/>
              <a:ea typeface="Arial"/>
              <a:cs typeface="Arial"/>
              <a:sym typeface="Arial"/>
            </a:endParaRPr>
          </a:p>
        </p:txBody>
      </p:sp>
      <p:sp>
        <p:nvSpPr>
          <p:cNvPr id="1160" name="Google Shape;1160;p43"/>
          <p:cNvSpPr txBox="1"/>
          <p:nvPr/>
        </p:nvSpPr>
        <p:spPr>
          <a:xfrm>
            <a:off x="262200" y="965500"/>
            <a:ext cx="4104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91919"/>
                </a:solidFill>
                <a:latin typeface="Arial"/>
                <a:ea typeface="Arial"/>
                <a:cs typeface="Arial"/>
                <a:sym typeface="Arial"/>
              </a:rPr>
              <a:t>Time Intelligence: PREVIOUSMONTH</a:t>
            </a:r>
            <a:endParaRPr b="1" i="0" sz="1900" u="none" cap="none" strike="noStrike">
              <a:solidFill>
                <a:srgbClr val="000000"/>
              </a:solidFill>
              <a:latin typeface="Arial"/>
              <a:ea typeface="Arial"/>
              <a:cs typeface="Arial"/>
              <a:sym typeface="Arial"/>
            </a:endParaRPr>
          </a:p>
        </p:txBody>
      </p:sp>
      <p:pic>
        <p:nvPicPr>
          <p:cNvPr id="1161" name="Google Shape;1161;p43"/>
          <p:cNvPicPr preferRelativeResize="0"/>
          <p:nvPr/>
        </p:nvPicPr>
        <p:blipFill rotWithShape="1">
          <a:blip r:embed="rId3">
            <a:alphaModFix/>
          </a:blip>
          <a:srcRect b="0" l="-1230" r="1230" t="0"/>
          <a:stretch/>
        </p:blipFill>
        <p:spPr>
          <a:xfrm>
            <a:off x="142951" y="2900727"/>
            <a:ext cx="6215275" cy="2089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44"/>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167" name="Google Shape;1167;p44"/>
          <p:cNvGrpSpPr/>
          <p:nvPr/>
        </p:nvGrpSpPr>
        <p:grpSpPr>
          <a:xfrm>
            <a:off x="142952" y="679995"/>
            <a:ext cx="7886437" cy="120074"/>
            <a:chOff x="852265" y="4364980"/>
            <a:chExt cx="9566275" cy="147638"/>
          </a:xfrm>
        </p:grpSpPr>
        <p:sp>
          <p:nvSpPr>
            <p:cNvPr id="1168" name="Google Shape;1168;p44"/>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69" name="Google Shape;1169;p44"/>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70" name="Google Shape;1170;p44"/>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71" name="Google Shape;1171;p44"/>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72" name="Google Shape;1172;p44"/>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73" name="Google Shape;1173;p44"/>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74" name="Google Shape;1174;p44"/>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75" name="Google Shape;1175;p44"/>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6" name="Google Shape;1176;p44"/>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7" name="Google Shape;1177;p44"/>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8" name="Google Shape;1178;p44"/>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9" name="Google Shape;1179;p44"/>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0" name="Google Shape;1180;p44"/>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81" name="Google Shape;1181;p44"/>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4"/>
          <p:cNvSpPr txBox="1"/>
          <p:nvPr/>
        </p:nvSpPr>
        <p:spPr>
          <a:xfrm>
            <a:off x="142950" y="1642600"/>
            <a:ext cx="7747500" cy="23940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3200"/>
              </a:spcBef>
              <a:spcAft>
                <a:spcPts val="0"/>
              </a:spcAft>
              <a:buClr>
                <a:schemeClr val="dk1"/>
              </a:buClr>
              <a:buSzPts val="1100"/>
              <a:buFont typeface="Arial"/>
              <a:buNone/>
            </a:pPr>
            <a:r>
              <a:rPr b="0" i="0" lang="en-US" sz="1400" u="none" cap="none" strike="noStrike">
                <a:solidFill>
                  <a:srgbClr val="191919"/>
                </a:solidFill>
                <a:latin typeface="Arial"/>
                <a:ea typeface="Arial"/>
                <a:cs typeface="Arial"/>
                <a:sym typeface="Arial"/>
              </a:rPr>
              <a:t>• SUM is an aggregator function. It works like a measure, calculating based on the current filter context.</a:t>
            </a:r>
            <a:endParaRPr b="0" i="0" sz="1400" u="none" cap="none" strike="noStrike">
              <a:solidFill>
                <a:srgbClr val="191919"/>
              </a:solidFill>
              <a:latin typeface="Arial"/>
              <a:ea typeface="Arial"/>
              <a:cs typeface="Arial"/>
              <a:sym typeface="Arial"/>
            </a:endParaRPr>
          </a:p>
          <a:p>
            <a:pPr indent="0" lvl="0" marL="0" marR="0" rtl="0" algn="l">
              <a:lnSpc>
                <a:spcPct val="130000"/>
              </a:lnSpc>
              <a:spcBef>
                <a:spcPts val="3200"/>
              </a:spcBef>
              <a:spcAft>
                <a:spcPts val="3200"/>
              </a:spcAft>
              <a:buClr>
                <a:schemeClr val="dk1"/>
              </a:buClr>
              <a:buSzPts val="1100"/>
              <a:buFont typeface="Arial"/>
              <a:buNone/>
            </a:pPr>
            <a:r>
              <a:rPr b="0" i="0" lang="en-US" sz="1400" u="none" cap="none" strike="noStrike">
                <a:solidFill>
                  <a:srgbClr val="191919"/>
                </a:solidFill>
                <a:latin typeface="Arial"/>
                <a:ea typeface="Arial"/>
                <a:cs typeface="Arial"/>
                <a:sym typeface="Arial"/>
              </a:rPr>
              <a:t>SUMX is an in-memory iterator function. It works row by row. SUMX has awareness of rows in a table, hence can reference the intersection of each row with any columns in the table.</a:t>
            </a:r>
            <a:endParaRPr b="0" i="0" sz="1400" u="none" cap="none" strike="noStrike">
              <a:solidFill>
                <a:srgbClr val="191919"/>
              </a:solidFill>
              <a:latin typeface="Arial"/>
              <a:ea typeface="Arial"/>
              <a:cs typeface="Arial"/>
              <a:sym typeface="Arial"/>
            </a:endParaRPr>
          </a:p>
        </p:txBody>
      </p:sp>
      <p:sp>
        <p:nvSpPr>
          <p:cNvPr id="1183" name="Google Shape;1183;p44"/>
          <p:cNvSpPr txBox="1"/>
          <p:nvPr/>
        </p:nvSpPr>
        <p:spPr>
          <a:xfrm>
            <a:off x="142950" y="936650"/>
            <a:ext cx="3678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191919"/>
                </a:solidFill>
                <a:latin typeface="Arial"/>
                <a:ea typeface="Arial"/>
                <a:cs typeface="Arial"/>
                <a:sym typeface="Arial"/>
              </a:rPr>
              <a:t>X vs nonX functions(SUM vs SUMX)</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45"/>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189" name="Google Shape;1189;p45"/>
          <p:cNvGrpSpPr/>
          <p:nvPr/>
        </p:nvGrpSpPr>
        <p:grpSpPr>
          <a:xfrm>
            <a:off x="142952" y="679995"/>
            <a:ext cx="7886437" cy="120074"/>
            <a:chOff x="852265" y="4364980"/>
            <a:chExt cx="9566275" cy="147638"/>
          </a:xfrm>
        </p:grpSpPr>
        <p:sp>
          <p:nvSpPr>
            <p:cNvPr id="1190" name="Google Shape;1190;p45"/>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91" name="Google Shape;1191;p45"/>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92" name="Google Shape;1192;p45"/>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93" name="Google Shape;1193;p45"/>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94" name="Google Shape;1194;p45"/>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95" name="Google Shape;1195;p45"/>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96" name="Google Shape;1196;p45"/>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97" name="Google Shape;1197;p45"/>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98" name="Google Shape;1198;p45"/>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99" name="Google Shape;1199;p45"/>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00" name="Google Shape;1200;p45"/>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01" name="Google Shape;1201;p45"/>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02" name="Google Shape;1202;p45"/>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203" name="Google Shape;1203;p45"/>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5"/>
          <p:cNvSpPr txBox="1"/>
          <p:nvPr/>
        </p:nvSpPr>
        <p:spPr>
          <a:xfrm>
            <a:off x="142950" y="1395998"/>
            <a:ext cx="4757700" cy="18300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0"/>
              </a:spcBef>
              <a:spcAft>
                <a:spcPts val="0"/>
              </a:spcAft>
              <a:buClr>
                <a:schemeClr val="dk1"/>
              </a:buClr>
              <a:buSzPts val="1100"/>
              <a:buFont typeface="Arial"/>
              <a:buNone/>
            </a:pPr>
            <a:r>
              <a:rPr b="0" i="0" lang="en-US" sz="1400" u="none" cap="none" strike="noStrike">
                <a:solidFill>
                  <a:srgbClr val="191919"/>
                </a:solidFill>
                <a:latin typeface="Arial"/>
                <a:ea typeface="Arial"/>
                <a:cs typeface="Arial"/>
                <a:sym typeface="Arial"/>
              </a:rPr>
              <a:t>Total Sales SUMX = SUMX(</a:t>
            </a:r>
            <a:endParaRPr b="0" i="0" sz="140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400" u="none" cap="none" strike="noStrike">
                <a:solidFill>
                  <a:srgbClr val="191919"/>
                </a:solidFill>
                <a:latin typeface="Arial"/>
                <a:ea typeface="Arial"/>
                <a:cs typeface="Arial"/>
                <a:sym typeface="Arial"/>
              </a:rPr>
              <a:t>'Sales OrderDetails'</a:t>
            </a:r>
            <a:endParaRPr b="0" i="0" sz="140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400" u="none" cap="none" strike="noStrike">
                <a:solidFill>
                  <a:srgbClr val="191919"/>
                </a:solidFill>
                <a:latin typeface="Arial"/>
                <a:ea typeface="Arial"/>
                <a:cs typeface="Arial"/>
                <a:sym typeface="Arial"/>
              </a:rPr>
              <a:t>, 'Sales OrderDetails'[qty] </a:t>
            </a:r>
            <a:endParaRPr b="0" i="0" sz="140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400" u="none" cap="none" strike="noStrike">
                <a:solidFill>
                  <a:srgbClr val="191919"/>
                </a:solidFill>
                <a:latin typeface="Arial"/>
                <a:ea typeface="Arial"/>
                <a:cs typeface="Arial"/>
                <a:sym typeface="Arial"/>
              </a:rPr>
              <a:t>* 'Sales OrderDetails'[unitprice]</a:t>
            </a:r>
            <a:endParaRPr b="0" i="0" sz="140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400" u="none" cap="none" strike="noStrike">
                <a:solidFill>
                  <a:srgbClr val="191919"/>
                </a:solidFill>
                <a:latin typeface="Arial"/>
                <a:ea typeface="Arial"/>
                <a:cs typeface="Arial"/>
                <a:sym typeface="Arial"/>
              </a:rPr>
              <a:t>)</a:t>
            </a:r>
            <a:endParaRPr b="0" i="0" sz="140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t/>
            </a:r>
            <a:endParaRPr b="0" i="0" sz="140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400" u="none" cap="none" strike="noStrike">
                <a:solidFill>
                  <a:srgbClr val="191919"/>
                </a:solidFill>
                <a:latin typeface="Arial"/>
                <a:ea typeface="Arial"/>
                <a:cs typeface="Arial"/>
                <a:sym typeface="Arial"/>
              </a:rPr>
              <a:t>Total Sales = </a:t>
            </a:r>
            <a:endParaRPr b="0" i="0" sz="140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rPr b="0" i="0" lang="en-US" sz="1400" u="none" cap="none" strike="noStrike">
                <a:solidFill>
                  <a:srgbClr val="191919"/>
                </a:solidFill>
                <a:latin typeface="Arial"/>
                <a:ea typeface="Arial"/>
                <a:cs typeface="Arial"/>
                <a:sym typeface="Arial"/>
              </a:rPr>
              <a:t>sum('Sales OrderDetails'[Order Line Total])</a:t>
            </a:r>
            <a:endParaRPr b="0" i="0" sz="1400" u="none" cap="none" strike="noStrike">
              <a:solidFill>
                <a:srgbClr val="191919"/>
              </a:solidFill>
              <a:latin typeface="Arial"/>
              <a:ea typeface="Arial"/>
              <a:cs typeface="Arial"/>
              <a:sym typeface="Arial"/>
            </a:endParaRPr>
          </a:p>
          <a:p>
            <a:pPr indent="0" lvl="0" marL="0" marR="0" rtl="0" algn="l">
              <a:lnSpc>
                <a:spcPct val="140000"/>
              </a:lnSpc>
              <a:spcBef>
                <a:spcPts val="0"/>
              </a:spcBef>
              <a:spcAft>
                <a:spcPts val="0"/>
              </a:spcAft>
              <a:buClr>
                <a:schemeClr val="dk1"/>
              </a:buClr>
              <a:buSzPts val="1100"/>
              <a:buFont typeface="Arial"/>
              <a:buNone/>
            </a:pPr>
            <a:r>
              <a:t/>
            </a:r>
            <a:endParaRPr b="0" i="0" sz="1400" u="none" cap="none" strike="noStrike">
              <a:solidFill>
                <a:srgbClr val="191919"/>
              </a:solidFill>
              <a:latin typeface="Arial"/>
              <a:ea typeface="Arial"/>
              <a:cs typeface="Arial"/>
              <a:sym typeface="Arial"/>
            </a:endParaRPr>
          </a:p>
        </p:txBody>
      </p:sp>
      <p:sp>
        <p:nvSpPr>
          <p:cNvPr id="1205" name="Google Shape;1205;p45"/>
          <p:cNvSpPr txBox="1"/>
          <p:nvPr/>
        </p:nvSpPr>
        <p:spPr>
          <a:xfrm>
            <a:off x="184050" y="905888"/>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91919"/>
                </a:solidFill>
                <a:latin typeface="Arial"/>
                <a:ea typeface="Arial"/>
                <a:cs typeface="Arial"/>
                <a:sym typeface="Arial"/>
              </a:rPr>
              <a:t>SUM VS SUMX: EXAMPLE</a:t>
            </a:r>
            <a:endParaRPr b="1" i="0" sz="1900" u="none" cap="none" strike="noStrike">
              <a:solidFill>
                <a:srgbClr val="000000"/>
              </a:solidFill>
              <a:latin typeface="Arial"/>
              <a:ea typeface="Arial"/>
              <a:cs typeface="Arial"/>
              <a:sym typeface="Arial"/>
            </a:endParaRPr>
          </a:p>
        </p:txBody>
      </p:sp>
      <p:pic>
        <p:nvPicPr>
          <p:cNvPr id="1206" name="Google Shape;1206;p45"/>
          <p:cNvPicPr preferRelativeResize="0"/>
          <p:nvPr/>
        </p:nvPicPr>
        <p:blipFill rotWithShape="1">
          <a:blip r:embed="rId3">
            <a:alphaModFix/>
          </a:blip>
          <a:srcRect b="0" l="0" r="0" t="0"/>
          <a:stretch/>
        </p:blipFill>
        <p:spPr>
          <a:xfrm>
            <a:off x="4019547" y="1396000"/>
            <a:ext cx="4518449" cy="3057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46"/>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212" name="Google Shape;1212;p46"/>
          <p:cNvGrpSpPr/>
          <p:nvPr/>
        </p:nvGrpSpPr>
        <p:grpSpPr>
          <a:xfrm>
            <a:off x="142952" y="679995"/>
            <a:ext cx="7886437" cy="120074"/>
            <a:chOff x="852265" y="4364980"/>
            <a:chExt cx="9566275" cy="147638"/>
          </a:xfrm>
        </p:grpSpPr>
        <p:sp>
          <p:nvSpPr>
            <p:cNvPr id="1213" name="Google Shape;1213;p46"/>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14" name="Google Shape;1214;p46"/>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15" name="Google Shape;1215;p46"/>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16" name="Google Shape;1216;p46"/>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17" name="Google Shape;1217;p46"/>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18" name="Google Shape;1218;p46"/>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19" name="Google Shape;1219;p46"/>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20" name="Google Shape;1220;p46"/>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1" name="Google Shape;1221;p46"/>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2" name="Google Shape;1222;p46"/>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3" name="Google Shape;1223;p46"/>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4" name="Google Shape;1224;p46"/>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5" name="Google Shape;1225;p46"/>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226" name="Google Shape;1226;p46"/>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6"/>
          <p:cNvSpPr txBox="1"/>
          <p:nvPr/>
        </p:nvSpPr>
        <p:spPr>
          <a:xfrm>
            <a:off x="142950" y="1642600"/>
            <a:ext cx="7747500" cy="23940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3200"/>
              </a:spcBef>
              <a:spcAft>
                <a:spcPts val="0"/>
              </a:spcAft>
              <a:buClr>
                <a:schemeClr val="dk1"/>
              </a:buClr>
              <a:buSzPts val="1100"/>
              <a:buFont typeface="Arial"/>
              <a:buNone/>
            </a:pPr>
            <a:r>
              <a:rPr b="0" i="0" lang="en-US" sz="1400" u="none" cap="none" strike="noStrike">
                <a:solidFill>
                  <a:srgbClr val="191919"/>
                </a:solidFill>
                <a:latin typeface="Arial"/>
                <a:ea typeface="Arial"/>
                <a:cs typeface="Arial"/>
                <a:sym typeface="Arial"/>
              </a:rPr>
              <a:t>• AVERAGE → Averages out the data</a:t>
            </a:r>
            <a:br>
              <a:rPr b="0" i="0" lang="en-US" sz="1400" u="none" cap="none" strike="noStrike">
                <a:solidFill>
                  <a:srgbClr val="191919"/>
                </a:solidFill>
                <a:latin typeface="Arial"/>
                <a:ea typeface="Arial"/>
                <a:cs typeface="Arial"/>
                <a:sym typeface="Arial"/>
              </a:rPr>
            </a:br>
            <a:r>
              <a:rPr b="0" i="0" lang="en-US" sz="1400" u="none" cap="none" strike="noStrike">
                <a:solidFill>
                  <a:srgbClr val="191919"/>
                </a:solidFill>
                <a:latin typeface="Arial"/>
                <a:ea typeface="Arial"/>
                <a:cs typeface="Arial"/>
                <a:sym typeface="Arial"/>
              </a:rPr>
              <a:t>• AVERAGEA → Considers non integer values as null</a:t>
            </a:r>
            <a:br>
              <a:rPr b="0" i="0" lang="en-US" sz="1400" u="none" cap="none" strike="noStrike">
                <a:solidFill>
                  <a:srgbClr val="191919"/>
                </a:solidFill>
                <a:latin typeface="Arial"/>
                <a:ea typeface="Arial"/>
                <a:cs typeface="Arial"/>
                <a:sym typeface="Arial"/>
              </a:rPr>
            </a:br>
            <a:r>
              <a:rPr b="0" i="0" lang="en-US" sz="1400" u="none" cap="none" strike="noStrike">
                <a:solidFill>
                  <a:srgbClr val="191919"/>
                </a:solidFill>
                <a:latin typeface="Arial"/>
                <a:ea typeface="Arial"/>
                <a:cs typeface="Arial"/>
                <a:sym typeface="Arial"/>
              </a:rPr>
              <a:t>• AVERAGEX → Creates In memory measure</a:t>
            </a:r>
            <a:endParaRPr b="0" i="0" sz="1400" u="none" cap="none" strike="noStrike">
              <a:solidFill>
                <a:srgbClr val="191919"/>
              </a:solidFill>
              <a:latin typeface="Arial"/>
              <a:ea typeface="Arial"/>
              <a:cs typeface="Arial"/>
              <a:sym typeface="Arial"/>
            </a:endParaRPr>
          </a:p>
          <a:p>
            <a:pPr indent="0" lvl="0" marL="0" marR="0" rtl="0" algn="l">
              <a:lnSpc>
                <a:spcPct val="130000"/>
              </a:lnSpc>
              <a:spcBef>
                <a:spcPts val="3200"/>
              </a:spcBef>
              <a:spcAft>
                <a:spcPts val="3200"/>
              </a:spcAft>
              <a:buClr>
                <a:schemeClr val="dk1"/>
              </a:buClr>
              <a:buSzPts val="1100"/>
              <a:buFont typeface="Arial"/>
              <a:buNone/>
            </a:pPr>
            <a:r>
              <a:rPr b="0" i="0" lang="en-US" sz="1400" u="none" cap="none" strike="noStrike">
                <a:solidFill>
                  <a:srgbClr val="191919"/>
                </a:solidFill>
                <a:latin typeface="Arial"/>
                <a:ea typeface="Arial"/>
                <a:cs typeface="Arial"/>
                <a:sym typeface="Arial"/>
              </a:rPr>
              <a:t>AVERAGEX is also an iterator function. It works row by row. AVERAGEX has awareness of rows in a table, hence can reference the intersection of each row with any columns in the table.</a:t>
            </a:r>
            <a:endParaRPr b="0" i="0" sz="1400" u="none" cap="none" strike="noStrike">
              <a:solidFill>
                <a:srgbClr val="191919"/>
              </a:solidFill>
              <a:latin typeface="Arial"/>
              <a:ea typeface="Arial"/>
              <a:cs typeface="Arial"/>
              <a:sym typeface="Arial"/>
            </a:endParaRPr>
          </a:p>
        </p:txBody>
      </p:sp>
      <p:sp>
        <p:nvSpPr>
          <p:cNvPr id="1228" name="Google Shape;1228;p46"/>
          <p:cNvSpPr txBox="1"/>
          <p:nvPr/>
        </p:nvSpPr>
        <p:spPr>
          <a:xfrm>
            <a:off x="142950" y="936650"/>
            <a:ext cx="3678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191919"/>
                </a:solidFill>
                <a:latin typeface="Arial"/>
                <a:ea typeface="Arial"/>
                <a:cs typeface="Arial"/>
                <a:sym typeface="Arial"/>
              </a:rPr>
              <a:t>AVERAGE, AVERAGEA, AVERAGEX</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47"/>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234" name="Google Shape;1234;p47"/>
          <p:cNvGrpSpPr/>
          <p:nvPr/>
        </p:nvGrpSpPr>
        <p:grpSpPr>
          <a:xfrm>
            <a:off x="142952" y="679995"/>
            <a:ext cx="7886437" cy="120074"/>
            <a:chOff x="852265" y="4364980"/>
            <a:chExt cx="9566275" cy="147638"/>
          </a:xfrm>
        </p:grpSpPr>
        <p:sp>
          <p:nvSpPr>
            <p:cNvPr id="1235" name="Google Shape;1235;p47"/>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36" name="Google Shape;1236;p47"/>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37" name="Google Shape;1237;p47"/>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38" name="Google Shape;1238;p47"/>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39" name="Google Shape;1239;p47"/>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40" name="Google Shape;1240;p47"/>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41" name="Google Shape;1241;p47"/>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42" name="Google Shape;1242;p47"/>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3" name="Google Shape;1243;p47"/>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4" name="Google Shape;1244;p47"/>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5" name="Google Shape;1245;p47"/>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6" name="Google Shape;1246;p47"/>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7" name="Google Shape;1247;p47"/>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248" name="Google Shape;1248;p47"/>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47"/>
          <p:cNvSpPr txBox="1"/>
          <p:nvPr/>
        </p:nvSpPr>
        <p:spPr>
          <a:xfrm>
            <a:off x="142950" y="1642600"/>
            <a:ext cx="8340000" cy="2394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200000"/>
              </a:lnSpc>
              <a:spcBef>
                <a:spcPts val="0"/>
              </a:spcBef>
              <a:spcAft>
                <a:spcPts val="0"/>
              </a:spcAft>
              <a:buClr>
                <a:srgbClr val="191919"/>
              </a:buClr>
              <a:buSzPts val="1400"/>
              <a:buFont typeface="Arial"/>
              <a:buChar char="●"/>
            </a:pPr>
            <a:r>
              <a:rPr b="0" i="0" lang="en-US" sz="1400" u="none" cap="none" strike="noStrike">
                <a:solidFill>
                  <a:srgbClr val="191919"/>
                </a:solidFill>
                <a:latin typeface="Arial"/>
                <a:ea typeface="Arial"/>
                <a:cs typeface="Arial"/>
                <a:sym typeface="Arial"/>
              </a:rPr>
              <a:t>Create a separate table for measures</a:t>
            </a:r>
            <a:endParaRPr b="0" i="0" sz="1400" u="none" cap="none" strike="noStrike">
              <a:solidFill>
                <a:srgbClr val="191919"/>
              </a:solidFill>
              <a:latin typeface="Arial"/>
              <a:ea typeface="Arial"/>
              <a:cs typeface="Arial"/>
              <a:sym typeface="Arial"/>
            </a:endParaRPr>
          </a:p>
          <a:p>
            <a:pPr indent="-317500" lvl="0" marL="457200" marR="0" rtl="0" algn="l">
              <a:lnSpc>
                <a:spcPct val="200000"/>
              </a:lnSpc>
              <a:spcBef>
                <a:spcPts val="0"/>
              </a:spcBef>
              <a:spcAft>
                <a:spcPts val="0"/>
              </a:spcAft>
              <a:buClr>
                <a:srgbClr val="191919"/>
              </a:buClr>
              <a:buSzPts val="1400"/>
              <a:buFont typeface="Arial"/>
              <a:buChar char="●"/>
            </a:pPr>
            <a:r>
              <a:rPr b="0" i="0" lang="en-US" sz="1400" u="none" cap="none" strike="noStrike">
                <a:solidFill>
                  <a:srgbClr val="191919"/>
                </a:solidFill>
                <a:latin typeface="Arial"/>
                <a:ea typeface="Arial"/>
                <a:cs typeface="Arial"/>
                <a:sym typeface="Arial"/>
              </a:rPr>
              <a:t>Limit Visuals: As visuals interact with each other, if we have more visuals, it might take a lot of time to refresh. Tool tips &amp; Drill through can be used.</a:t>
            </a:r>
            <a:endParaRPr b="0" i="0" sz="1400" u="none" cap="none" strike="noStrike">
              <a:solidFill>
                <a:srgbClr val="191919"/>
              </a:solidFill>
              <a:latin typeface="Arial"/>
              <a:ea typeface="Arial"/>
              <a:cs typeface="Arial"/>
              <a:sym typeface="Arial"/>
            </a:endParaRPr>
          </a:p>
          <a:p>
            <a:pPr indent="-317500" lvl="0" marL="457200" marR="0" rtl="0" algn="l">
              <a:lnSpc>
                <a:spcPct val="200000"/>
              </a:lnSpc>
              <a:spcBef>
                <a:spcPts val="0"/>
              </a:spcBef>
              <a:spcAft>
                <a:spcPts val="0"/>
              </a:spcAft>
              <a:buClr>
                <a:srgbClr val="191919"/>
              </a:buClr>
              <a:buSzPts val="1400"/>
              <a:buFont typeface="Arial"/>
              <a:buChar char="●"/>
            </a:pPr>
            <a:r>
              <a:rPr b="0" i="0" lang="en-US" sz="1400" u="none" cap="none" strike="noStrike">
                <a:solidFill>
                  <a:srgbClr val="191919"/>
                </a:solidFill>
                <a:latin typeface="Arial"/>
                <a:ea typeface="Arial"/>
                <a:cs typeface="Arial"/>
                <a:sym typeface="Arial"/>
              </a:rPr>
              <a:t>Process as much data as required in the original source</a:t>
            </a:r>
            <a:endParaRPr b="0" i="0" sz="1400" u="none" cap="none" strike="noStrike">
              <a:solidFill>
                <a:srgbClr val="191919"/>
              </a:solidFill>
              <a:latin typeface="Arial"/>
              <a:ea typeface="Arial"/>
              <a:cs typeface="Arial"/>
              <a:sym typeface="Arial"/>
            </a:endParaRPr>
          </a:p>
          <a:p>
            <a:pPr indent="-317500" lvl="0" marL="457200" marR="0" rtl="0" algn="l">
              <a:lnSpc>
                <a:spcPct val="200000"/>
              </a:lnSpc>
              <a:spcBef>
                <a:spcPts val="0"/>
              </a:spcBef>
              <a:spcAft>
                <a:spcPts val="0"/>
              </a:spcAft>
              <a:buClr>
                <a:srgbClr val="191919"/>
              </a:buClr>
              <a:buSzPts val="1400"/>
              <a:buFont typeface="Arial"/>
              <a:buChar char="●"/>
            </a:pPr>
            <a:r>
              <a:rPr b="0" i="0" lang="en-US" sz="1400" u="none" cap="none" strike="noStrike">
                <a:solidFill>
                  <a:srgbClr val="191919"/>
                </a:solidFill>
                <a:latin typeface="Arial"/>
                <a:ea typeface="Arial"/>
                <a:cs typeface="Arial"/>
                <a:sym typeface="Arial"/>
              </a:rPr>
              <a:t>Certified Visuals are recommended</a:t>
            </a:r>
            <a:endParaRPr b="0" i="0" sz="1400" u="none" cap="none" strike="noStrike">
              <a:solidFill>
                <a:srgbClr val="191919"/>
              </a:solidFill>
              <a:latin typeface="Arial"/>
              <a:ea typeface="Arial"/>
              <a:cs typeface="Arial"/>
              <a:sym typeface="Arial"/>
            </a:endParaRPr>
          </a:p>
          <a:p>
            <a:pPr indent="-317500" lvl="0" marL="457200" marR="0" rtl="0" algn="l">
              <a:lnSpc>
                <a:spcPct val="200000"/>
              </a:lnSpc>
              <a:spcBef>
                <a:spcPts val="0"/>
              </a:spcBef>
              <a:spcAft>
                <a:spcPts val="0"/>
              </a:spcAft>
              <a:buClr>
                <a:srgbClr val="191919"/>
              </a:buClr>
              <a:buSzPts val="1400"/>
              <a:buFont typeface="Arial"/>
              <a:buChar char="●"/>
            </a:pPr>
            <a:r>
              <a:rPr b="0" i="0" lang="en-US" sz="1400" u="none" cap="none" strike="noStrike">
                <a:solidFill>
                  <a:srgbClr val="191919"/>
                </a:solidFill>
                <a:latin typeface="Arial"/>
                <a:ea typeface="Arial"/>
                <a:cs typeface="Arial"/>
                <a:sym typeface="Arial"/>
              </a:rPr>
              <a:t>Use a lighter background</a:t>
            </a:r>
            <a:endParaRPr b="0" i="0" sz="1400" u="none" cap="none" strike="noStrike">
              <a:solidFill>
                <a:srgbClr val="191919"/>
              </a:solidFill>
              <a:latin typeface="Arial"/>
              <a:ea typeface="Arial"/>
              <a:cs typeface="Arial"/>
              <a:sym typeface="Arial"/>
            </a:endParaRPr>
          </a:p>
        </p:txBody>
      </p:sp>
      <p:sp>
        <p:nvSpPr>
          <p:cNvPr id="1250" name="Google Shape;1250;p47"/>
          <p:cNvSpPr txBox="1"/>
          <p:nvPr/>
        </p:nvSpPr>
        <p:spPr>
          <a:xfrm>
            <a:off x="142950" y="936650"/>
            <a:ext cx="4470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91919"/>
                </a:solidFill>
                <a:latin typeface="Arial"/>
                <a:ea typeface="Arial"/>
                <a:cs typeface="Arial"/>
                <a:sym typeface="Arial"/>
              </a:rPr>
              <a:t>Best Practice: Organize your code</a:t>
            </a:r>
            <a:endParaRPr b="1" i="0" sz="19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48"/>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256" name="Google Shape;1256;p48"/>
          <p:cNvGrpSpPr/>
          <p:nvPr/>
        </p:nvGrpSpPr>
        <p:grpSpPr>
          <a:xfrm>
            <a:off x="142952" y="679995"/>
            <a:ext cx="7886437" cy="120074"/>
            <a:chOff x="852265" y="4364980"/>
            <a:chExt cx="9566275" cy="147638"/>
          </a:xfrm>
        </p:grpSpPr>
        <p:sp>
          <p:nvSpPr>
            <p:cNvPr id="1257" name="Google Shape;1257;p48"/>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58" name="Google Shape;1258;p48"/>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59" name="Google Shape;1259;p48"/>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60" name="Google Shape;1260;p48"/>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61" name="Google Shape;1261;p48"/>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62" name="Google Shape;1262;p48"/>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63" name="Google Shape;1263;p48"/>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64" name="Google Shape;1264;p48"/>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5" name="Google Shape;1265;p48"/>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6" name="Google Shape;1266;p48"/>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7" name="Google Shape;1267;p48"/>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8" name="Google Shape;1268;p48"/>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9" name="Google Shape;1269;p48"/>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270" name="Google Shape;1270;p48"/>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48"/>
          <p:cNvSpPr txBox="1"/>
          <p:nvPr/>
        </p:nvSpPr>
        <p:spPr>
          <a:xfrm>
            <a:off x="142950" y="1642600"/>
            <a:ext cx="8340000" cy="23940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400"/>
              <a:buFont typeface="Arial"/>
              <a:buNone/>
            </a:pPr>
            <a:r>
              <a:t/>
            </a:r>
            <a:endParaRPr b="0" i="0" sz="1400" u="none" cap="none" strike="noStrike">
              <a:solidFill>
                <a:srgbClr val="191919"/>
              </a:solidFill>
              <a:latin typeface="Arial"/>
              <a:ea typeface="Arial"/>
              <a:cs typeface="Arial"/>
              <a:sym typeface="Arial"/>
            </a:endParaRPr>
          </a:p>
        </p:txBody>
      </p:sp>
      <p:sp>
        <p:nvSpPr>
          <p:cNvPr id="1272" name="Google Shape;1272;p48"/>
          <p:cNvSpPr txBox="1"/>
          <p:nvPr/>
        </p:nvSpPr>
        <p:spPr>
          <a:xfrm>
            <a:off x="142950" y="936650"/>
            <a:ext cx="4470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91919"/>
                </a:solidFill>
                <a:latin typeface="Arial"/>
                <a:ea typeface="Arial"/>
                <a:cs typeface="Arial"/>
                <a:sym typeface="Arial"/>
              </a:rPr>
              <a:t>Tool tips &amp; Drill Throughs</a:t>
            </a:r>
            <a:endParaRPr b="1" i="0" sz="1900" u="none" cap="none" strike="noStrike">
              <a:solidFill>
                <a:srgbClr val="000000"/>
              </a:solidFill>
              <a:latin typeface="Arial"/>
              <a:ea typeface="Arial"/>
              <a:cs typeface="Arial"/>
              <a:sym typeface="Arial"/>
            </a:endParaRPr>
          </a:p>
        </p:txBody>
      </p:sp>
      <p:pic>
        <p:nvPicPr>
          <p:cNvPr id="1273" name="Google Shape;1273;p48"/>
          <p:cNvPicPr preferRelativeResize="0"/>
          <p:nvPr/>
        </p:nvPicPr>
        <p:blipFill rotWithShape="1">
          <a:blip r:embed="rId3">
            <a:alphaModFix/>
          </a:blip>
          <a:srcRect b="0" l="0" r="0" t="0"/>
          <a:stretch/>
        </p:blipFill>
        <p:spPr>
          <a:xfrm>
            <a:off x="382725" y="1790000"/>
            <a:ext cx="3990750" cy="2549825"/>
          </a:xfrm>
          <a:prstGeom prst="rect">
            <a:avLst/>
          </a:prstGeom>
          <a:noFill/>
          <a:ln>
            <a:noFill/>
          </a:ln>
        </p:spPr>
      </p:pic>
      <p:pic>
        <p:nvPicPr>
          <p:cNvPr id="1274" name="Google Shape;1274;p48"/>
          <p:cNvPicPr preferRelativeResize="0"/>
          <p:nvPr/>
        </p:nvPicPr>
        <p:blipFill rotWithShape="1">
          <a:blip r:embed="rId4">
            <a:alphaModFix/>
          </a:blip>
          <a:srcRect b="0" l="0" r="0" t="0"/>
          <a:stretch/>
        </p:blipFill>
        <p:spPr>
          <a:xfrm>
            <a:off x="4613252" y="1790000"/>
            <a:ext cx="4218073" cy="2549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49"/>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280" name="Google Shape;1280;p49"/>
          <p:cNvGrpSpPr/>
          <p:nvPr/>
        </p:nvGrpSpPr>
        <p:grpSpPr>
          <a:xfrm>
            <a:off x="142952" y="679995"/>
            <a:ext cx="7886437" cy="120074"/>
            <a:chOff x="852265" y="4364980"/>
            <a:chExt cx="9566275" cy="147638"/>
          </a:xfrm>
        </p:grpSpPr>
        <p:sp>
          <p:nvSpPr>
            <p:cNvPr id="1281" name="Google Shape;1281;p49"/>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82" name="Google Shape;1282;p49"/>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83" name="Google Shape;1283;p49"/>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84" name="Google Shape;1284;p49"/>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85" name="Google Shape;1285;p49"/>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86" name="Google Shape;1286;p49"/>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87" name="Google Shape;1287;p49"/>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88" name="Google Shape;1288;p49"/>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9" name="Google Shape;1289;p49"/>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0" name="Google Shape;1290;p49"/>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1" name="Google Shape;1291;p49"/>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2" name="Google Shape;1292;p49"/>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3" name="Google Shape;1293;p49"/>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294" name="Google Shape;1294;p49"/>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9"/>
          <p:cNvSpPr txBox="1"/>
          <p:nvPr/>
        </p:nvSpPr>
        <p:spPr>
          <a:xfrm>
            <a:off x="142950" y="1642600"/>
            <a:ext cx="8340000" cy="23940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400"/>
              <a:buFont typeface="Arial"/>
              <a:buNone/>
            </a:pPr>
            <a:r>
              <a:t/>
            </a:r>
            <a:endParaRPr b="0" i="0" sz="1400" u="none" cap="none" strike="noStrike">
              <a:solidFill>
                <a:srgbClr val="191919"/>
              </a:solidFill>
              <a:latin typeface="Arial"/>
              <a:ea typeface="Arial"/>
              <a:cs typeface="Arial"/>
              <a:sym typeface="Arial"/>
            </a:endParaRPr>
          </a:p>
        </p:txBody>
      </p:sp>
      <p:sp>
        <p:nvSpPr>
          <p:cNvPr id="1296" name="Google Shape;1296;p49"/>
          <p:cNvSpPr txBox="1"/>
          <p:nvPr/>
        </p:nvSpPr>
        <p:spPr>
          <a:xfrm>
            <a:off x="142950" y="936650"/>
            <a:ext cx="4470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91919"/>
                </a:solidFill>
                <a:latin typeface="Arial"/>
                <a:ea typeface="Arial"/>
                <a:cs typeface="Arial"/>
                <a:sym typeface="Arial"/>
              </a:rPr>
              <a:t>Page Navigation</a:t>
            </a:r>
            <a:endParaRPr b="1" i="0" sz="1900" u="none" cap="none" strike="noStrike">
              <a:solidFill>
                <a:srgbClr val="000000"/>
              </a:solidFill>
              <a:latin typeface="Arial"/>
              <a:ea typeface="Arial"/>
              <a:cs typeface="Arial"/>
              <a:sym typeface="Arial"/>
            </a:endParaRPr>
          </a:p>
        </p:txBody>
      </p:sp>
      <p:pic>
        <p:nvPicPr>
          <p:cNvPr id="1297" name="Google Shape;1297;p49"/>
          <p:cNvPicPr preferRelativeResize="0"/>
          <p:nvPr/>
        </p:nvPicPr>
        <p:blipFill rotWithShape="1">
          <a:blip r:embed="rId3">
            <a:alphaModFix/>
          </a:blip>
          <a:srcRect b="0" l="0" r="0" t="0"/>
          <a:stretch/>
        </p:blipFill>
        <p:spPr>
          <a:xfrm>
            <a:off x="33325" y="1942463"/>
            <a:ext cx="9077325" cy="1895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
          <p:cNvSpPr/>
          <p:nvPr/>
        </p:nvSpPr>
        <p:spPr>
          <a:xfrm>
            <a:off x="0" y="0"/>
            <a:ext cx="6509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Power BI Product Portfolio</a:t>
            </a:r>
            <a:endParaRPr b="0" i="0" sz="1400" u="none" cap="none" strike="noStrike">
              <a:solidFill>
                <a:schemeClr val="dk1"/>
              </a:solidFill>
              <a:latin typeface="Arial"/>
              <a:ea typeface="Arial"/>
              <a:cs typeface="Arial"/>
              <a:sym typeface="Arial"/>
            </a:endParaRPr>
          </a:p>
        </p:txBody>
      </p:sp>
      <p:grpSp>
        <p:nvGrpSpPr>
          <p:cNvPr id="250" name="Google Shape;250;p5"/>
          <p:cNvGrpSpPr/>
          <p:nvPr/>
        </p:nvGrpSpPr>
        <p:grpSpPr>
          <a:xfrm>
            <a:off x="103627" y="700871"/>
            <a:ext cx="7658760" cy="146988"/>
            <a:chOff x="852265" y="4364980"/>
            <a:chExt cx="9566275" cy="147638"/>
          </a:xfrm>
        </p:grpSpPr>
        <p:sp>
          <p:nvSpPr>
            <p:cNvPr id="251" name="Google Shape;251;p5"/>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2" name="Google Shape;252;p5"/>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3" name="Google Shape;253;p5"/>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4" name="Google Shape;254;p5"/>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5" name="Google Shape;255;p5"/>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6" name="Google Shape;256;p5"/>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7" name="Google Shape;257;p5"/>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8" name="Google Shape;258;p5"/>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9" name="Google Shape;259;p5"/>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0" name="Google Shape;260;p5"/>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1" name="Google Shape;261;p5"/>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2" name="Google Shape;262;p5"/>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 name="Google Shape;263;p5"/>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64" name="Google Shape;264;p5"/>
          <p:cNvSpPr txBox="1"/>
          <p:nvPr/>
        </p:nvSpPr>
        <p:spPr>
          <a:xfrm>
            <a:off x="3459075" y="2993850"/>
            <a:ext cx="4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5"/>
          <p:cNvPicPr preferRelativeResize="0"/>
          <p:nvPr/>
        </p:nvPicPr>
        <p:blipFill rotWithShape="1">
          <a:blip r:embed="rId3">
            <a:alphaModFix/>
          </a:blip>
          <a:srcRect b="0" l="0" r="0" t="0"/>
          <a:stretch/>
        </p:blipFill>
        <p:spPr>
          <a:xfrm>
            <a:off x="562375" y="2420387"/>
            <a:ext cx="775601" cy="775601"/>
          </a:xfrm>
          <a:prstGeom prst="rect">
            <a:avLst/>
          </a:prstGeom>
          <a:noFill/>
          <a:ln>
            <a:noFill/>
          </a:ln>
        </p:spPr>
      </p:pic>
      <p:pic>
        <p:nvPicPr>
          <p:cNvPr id="266" name="Google Shape;266;p5"/>
          <p:cNvPicPr preferRelativeResize="0"/>
          <p:nvPr/>
        </p:nvPicPr>
        <p:blipFill rotWithShape="1">
          <a:blip r:embed="rId4">
            <a:alphaModFix/>
          </a:blip>
          <a:srcRect b="0" l="0" r="0" t="0"/>
          <a:stretch/>
        </p:blipFill>
        <p:spPr>
          <a:xfrm>
            <a:off x="2056088" y="2285624"/>
            <a:ext cx="1045125" cy="1045125"/>
          </a:xfrm>
          <a:prstGeom prst="rect">
            <a:avLst/>
          </a:prstGeom>
          <a:noFill/>
          <a:ln>
            <a:noFill/>
          </a:ln>
        </p:spPr>
      </p:pic>
      <p:pic>
        <p:nvPicPr>
          <p:cNvPr id="267" name="Google Shape;267;p5"/>
          <p:cNvPicPr preferRelativeResize="0"/>
          <p:nvPr/>
        </p:nvPicPr>
        <p:blipFill rotWithShape="1">
          <a:blip r:embed="rId5">
            <a:alphaModFix/>
          </a:blip>
          <a:srcRect b="0" l="0" r="0" t="0"/>
          <a:stretch/>
        </p:blipFill>
        <p:spPr>
          <a:xfrm>
            <a:off x="4082238" y="2463313"/>
            <a:ext cx="689725" cy="689725"/>
          </a:xfrm>
          <a:prstGeom prst="rect">
            <a:avLst/>
          </a:prstGeom>
          <a:noFill/>
          <a:ln>
            <a:noFill/>
          </a:ln>
        </p:spPr>
      </p:pic>
      <p:pic>
        <p:nvPicPr>
          <p:cNvPr id="268" name="Google Shape;268;p5"/>
          <p:cNvPicPr preferRelativeResize="0"/>
          <p:nvPr/>
        </p:nvPicPr>
        <p:blipFill rotWithShape="1">
          <a:blip r:embed="rId6">
            <a:alphaModFix/>
          </a:blip>
          <a:srcRect b="0" l="0" r="0" t="0"/>
          <a:stretch/>
        </p:blipFill>
        <p:spPr>
          <a:xfrm>
            <a:off x="5752963" y="2285624"/>
            <a:ext cx="1045125" cy="1045125"/>
          </a:xfrm>
          <a:prstGeom prst="rect">
            <a:avLst/>
          </a:prstGeom>
          <a:noFill/>
          <a:ln>
            <a:noFill/>
          </a:ln>
        </p:spPr>
      </p:pic>
      <p:pic>
        <p:nvPicPr>
          <p:cNvPr id="269" name="Google Shape;269;p5"/>
          <p:cNvPicPr preferRelativeResize="0"/>
          <p:nvPr/>
        </p:nvPicPr>
        <p:blipFill rotWithShape="1">
          <a:blip r:embed="rId7">
            <a:alphaModFix/>
          </a:blip>
          <a:srcRect b="0" l="0" r="0" t="0"/>
          <a:stretch/>
        </p:blipFill>
        <p:spPr>
          <a:xfrm>
            <a:off x="7360174" y="2285631"/>
            <a:ext cx="1045125" cy="1045125"/>
          </a:xfrm>
          <a:prstGeom prst="rect">
            <a:avLst/>
          </a:prstGeom>
          <a:noFill/>
          <a:ln>
            <a:noFill/>
          </a:ln>
        </p:spPr>
      </p:pic>
      <p:sp>
        <p:nvSpPr>
          <p:cNvPr id="270" name="Google Shape;270;p5"/>
          <p:cNvSpPr/>
          <p:nvPr/>
        </p:nvSpPr>
        <p:spPr>
          <a:xfrm>
            <a:off x="521375" y="2055400"/>
            <a:ext cx="8301600" cy="20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Author               Share &amp; Collaborate            Large scale deployments     Share &amp; Collaborate                   App dev</a:t>
            </a:r>
            <a:endParaRPr b="0" i="0" sz="1200" u="none" cap="none" strike="noStrike">
              <a:solidFill>
                <a:schemeClr val="dk1"/>
              </a:solidFill>
              <a:latin typeface="Arial"/>
              <a:ea typeface="Arial"/>
              <a:cs typeface="Arial"/>
              <a:sym typeface="Arial"/>
            </a:endParaRPr>
          </a:p>
        </p:txBody>
      </p:sp>
      <p:sp>
        <p:nvSpPr>
          <p:cNvPr id="271" name="Google Shape;271;p5"/>
          <p:cNvSpPr/>
          <p:nvPr/>
        </p:nvSpPr>
        <p:spPr>
          <a:xfrm>
            <a:off x="310825" y="3282150"/>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Power BI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Desktop</a:t>
            </a:r>
            <a:endParaRPr b="1" i="0" sz="1400" u="none" cap="none" strike="noStrike">
              <a:solidFill>
                <a:schemeClr val="dk1"/>
              </a:solidFill>
              <a:latin typeface="Arial"/>
              <a:ea typeface="Arial"/>
              <a:cs typeface="Arial"/>
              <a:sym typeface="Arial"/>
            </a:endParaRPr>
          </a:p>
        </p:txBody>
      </p:sp>
      <p:sp>
        <p:nvSpPr>
          <p:cNvPr id="272" name="Google Shape;272;p5"/>
          <p:cNvSpPr/>
          <p:nvPr/>
        </p:nvSpPr>
        <p:spPr>
          <a:xfrm>
            <a:off x="1724200" y="3282150"/>
            <a:ext cx="1685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Power BI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Service</a:t>
            </a:r>
            <a:endParaRPr b="1" i="0" sz="1400" u="none" cap="none" strike="noStrike">
              <a:solidFill>
                <a:schemeClr val="dk1"/>
              </a:solidFill>
              <a:latin typeface="Arial"/>
              <a:ea typeface="Arial"/>
              <a:cs typeface="Arial"/>
              <a:sym typeface="Arial"/>
            </a:endParaRPr>
          </a:p>
        </p:txBody>
      </p:sp>
      <p:sp>
        <p:nvSpPr>
          <p:cNvPr id="273" name="Google Shape;273;p5"/>
          <p:cNvSpPr/>
          <p:nvPr/>
        </p:nvSpPr>
        <p:spPr>
          <a:xfrm>
            <a:off x="3553000" y="3282150"/>
            <a:ext cx="1685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Power BI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Premium</a:t>
            </a:r>
            <a:endParaRPr b="1" i="0" sz="1400" u="none" cap="none" strike="noStrike">
              <a:solidFill>
                <a:schemeClr val="dk1"/>
              </a:solidFill>
              <a:latin typeface="Arial"/>
              <a:ea typeface="Arial"/>
              <a:cs typeface="Arial"/>
              <a:sym typeface="Arial"/>
            </a:endParaRPr>
          </a:p>
        </p:txBody>
      </p:sp>
      <p:sp>
        <p:nvSpPr>
          <p:cNvPr id="274" name="Google Shape;274;p5"/>
          <p:cNvSpPr/>
          <p:nvPr/>
        </p:nvSpPr>
        <p:spPr>
          <a:xfrm>
            <a:off x="5458000" y="3282150"/>
            <a:ext cx="1685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Power BI</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Report Server</a:t>
            </a:r>
            <a:endParaRPr b="1" i="0" sz="1400" u="none" cap="none" strike="noStrike">
              <a:solidFill>
                <a:schemeClr val="dk1"/>
              </a:solidFill>
              <a:latin typeface="Arial"/>
              <a:ea typeface="Arial"/>
              <a:cs typeface="Arial"/>
              <a:sym typeface="Arial"/>
            </a:endParaRPr>
          </a:p>
        </p:txBody>
      </p:sp>
      <p:sp>
        <p:nvSpPr>
          <p:cNvPr id="275" name="Google Shape;275;p5"/>
          <p:cNvSpPr/>
          <p:nvPr/>
        </p:nvSpPr>
        <p:spPr>
          <a:xfrm>
            <a:off x="7134400" y="3282150"/>
            <a:ext cx="1685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Power BI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Embedded</a:t>
            </a:r>
            <a:endParaRPr b="1" i="0" sz="1400" u="none" cap="none" strike="noStrike">
              <a:solidFill>
                <a:schemeClr val="dk1"/>
              </a:solidFill>
              <a:latin typeface="Arial"/>
              <a:ea typeface="Arial"/>
              <a:cs typeface="Arial"/>
              <a:sym typeface="Arial"/>
            </a:endParaRPr>
          </a:p>
        </p:txBody>
      </p:sp>
      <p:cxnSp>
        <p:nvCxnSpPr>
          <p:cNvPr id="276" name="Google Shape;276;p5"/>
          <p:cNvCxnSpPr/>
          <p:nvPr/>
        </p:nvCxnSpPr>
        <p:spPr>
          <a:xfrm flipH="1" rot="10800000">
            <a:off x="330875" y="3920375"/>
            <a:ext cx="8361900" cy="30000"/>
          </a:xfrm>
          <a:prstGeom prst="straightConnector1">
            <a:avLst/>
          </a:prstGeom>
          <a:noFill/>
          <a:ln cap="flat" cmpd="sng" w="9525">
            <a:solidFill>
              <a:schemeClr val="dk1"/>
            </a:solidFill>
            <a:prstDash val="solid"/>
            <a:round/>
            <a:headEnd len="sm" w="sm" type="none"/>
            <a:tailEnd len="sm" w="sm" type="none"/>
          </a:ln>
        </p:spPr>
      </p:cxnSp>
      <p:sp>
        <p:nvSpPr>
          <p:cNvPr id="277" name="Google Shape;277;p5"/>
          <p:cNvSpPr/>
          <p:nvPr/>
        </p:nvSpPr>
        <p:spPr>
          <a:xfrm>
            <a:off x="273525" y="4026100"/>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Free data analysis</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and reporting authoring tool</a:t>
            </a:r>
            <a:endParaRPr b="0" i="0" sz="1000" u="none" cap="none" strike="noStrike">
              <a:solidFill>
                <a:schemeClr val="dk1"/>
              </a:solidFill>
              <a:latin typeface="Arial"/>
              <a:ea typeface="Arial"/>
              <a:cs typeface="Arial"/>
              <a:sym typeface="Arial"/>
            </a:endParaRPr>
          </a:p>
        </p:txBody>
      </p:sp>
      <p:sp>
        <p:nvSpPr>
          <p:cNvPr id="278" name="Google Shape;278;p5"/>
          <p:cNvSpPr/>
          <p:nvPr/>
        </p:nvSpPr>
        <p:spPr>
          <a:xfrm>
            <a:off x="1873725" y="4026100"/>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Cloud based modern business analytics solution</a:t>
            </a:r>
            <a:endParaRPr b="0" i="0" sz="1000" u="none" cap="none" strike="noStrike">
              <a:solidFill>
                <a:schemeClr val="dk1"/>
              </a:solidFill>
              <a:latin typeface="Arial"/>
              <a:ea typeface="Arial"/>
              <a:cs typeface="Arial"/>
              <a:sym typeface="Arial"/>
            </a:endParaRPr>
          </a:p>
        </p:txBody>
      </p:sp>
      <p:sp>
        <p:nvSpPr>
          <p:cNvPr id="279" name="Google Shape;279;p5"/>
          <p:cNvSpPr/>
          <p:nvPr/>
        </p:nvSpPr>
        <p:spPr>
          <a:xfrm>
            <a:off x="3702525" y="4026100"/>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Dedicated capacity for increased performance</a:t>
            </a:r>
            <a:endParaRPr b="0" i="0" sz="1000" u="none" cap="none" strike="noStrike">
              <a:solidFill>
                <a:schemeClr val="dk1"/>
              </a:solidFill>
              <a:latin typeface="Arial"/>
              <a:ea typeface="Arial"/>
              <a:cs typeface="Arial"/>
              <a:sym typeface="Arial"/>
            </a:endParaRPr>
          </a:p>
        </p:txBody>
      </p:sp>
      <p:sp>
        <p:nvSpPr>
          <p:cNvPr id="280" name="Google Shape;280;p5"/>
          <p:cNvSpPr/>
          <p:nvPr/>
        </p:nvSpPr>
        <p:spPr>
          <a:xfrm>
            <a:off x="5607525" y="4026100"/>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On-premises report server</a:t>
            </a:r>
            <a:endParaRPr b="0" i="0" sz="1000" u="none" cap="none" strike="noStrike">
              <a:solidFill>
                <a:schemeClr val="dk1"/>
              </a:solidFill>
              <a:latin typeface="Arial"/>
              <a:ea typeface="Arial"/>
              <a:cs typeface="Arial"/>
              <a:sym typeface="Arial"/>
            </a:endParaRPr>
          </a:p>
        </p:txBody>
      </p:sp>
      <p:sp>
        <p:nvSpPr>
          <p:cNvPr id="281" name="Google Shape;281;p5"/>
          <p:cNvSpPr/>
          <p:nvPr/>
        </p:nvSpPr>
        <p:spPr>
          <a:xfrm>
            <a:off x="7283925" y="4026100"/>
            <a:ext cx="135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Visual analytics embedded in your applications</a:t>
            </a:r>
            <a:endParaRPr b="0" i="0" sz="1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50"/>
          <p:cNvSpPr/>
          <p:nvPr/>
        </p:nvSpPr>
        <p:spPr>
          <a:xfrm>
            <a:off x="0" y="0"/>
            <a:ext cx="3524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Power BI </a:t>
            </a:r>
            <a:endParaRPr b="0" i="0" sz="1400" u="none" cap="none" strike="noStrike">
              <a:solidFill>
                <a:schemeClr val="dk1"/>
              </a:solidFill>
              <a:latin typeface="Arial"/>
              <a:ea typeface="Arial"/>
              <a:cs typeface="Arial"/>
              <a:sym typeface="Arial"/>
            </a:endParaRPr>
          </a:p>
        </p:txBody>
      </p:sp>
      <p:grpSp>
        <p:nvGrpSpPr>
          <p:cNvPr id="1303" name="Google Shape;1303;p50"/>
          <p:cNvGrpSpPr/>
          <p:nvPr/>
        </p:nvGrpSpPr>
        <p:grpSpPr>
          <a:xfrm>
            <a:off x="142952" y="679995"/>
            <a:ext cx="7886437" cy="120074"/>
            <a:chOff x="852265" y="4364980"/>
            <a:chExt cx="9566275" cy="147638"/>
          </a:xfrm>
        </p:grpSpPr>
        <p:sp>
          <p:nvSpPr>
            <p:cNvPr id="1304" name="Google Shape;1304;p50"/>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05" name="Google Shape;1305;p50"/>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06" name="Google Shape;1306;p50"/>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07" name="Google Shape;1307;p50"/>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08" name="Google Shape;1308;p50"/>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09" name="Google Shape;1309;p50"/>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10" name="Google Shape;1310;p50"/>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11" name="Google Shape;1311;p50"/>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2" name="Google Shape;1312;p50"/>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3" name="Google Shape;1313;p50"/>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4" name="Google Shape;1314;p50"/>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5" name="Google Shape;1315;p50"/>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6" name="Google Shape;1316;p50"/>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317" name="Google Shape;1317;p50"/>
          <p:cNvSpPr/>
          <p:nvPr/>
        </p:nvSpPr>
        <p:spPr>
          <a:xfrm>
            <a:off x="3992779" y="1451313"/>
            <a:ext cx="4572000" cy="258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50"/>
          <p:cNvSpPr txBox="1"/>
          <p:nvPr/>
        </p:nvSpPr>
        <p:spPr>
          <a:xfrm>
            <a:off x="142950" y="1642600"/>
            <a:ext cx="7953000" cy="23940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t/>
            </a:r>
            <a:endParaRPr b="0" i="0" sz="1400" u="none" cap="none" strike="noStrike">
              <a:solidFill>
                <a:srgbClr val="191919"/>
              </a:solidFill>
              <a:latin typeface="Arial"/>
              <a:ea typeface="Arial"/>
              <a:cs typeface="Arial"/>
              <a:sym typeface="Arial"/>
            </a:endParaRPr>
          </a:p>
        </p:txBody>
      </p:sp>
      <p:sp>
        <p:nvSpPr>
          <p:cNvPr id="1319" name="Google Shape;1319;p50"/>
          <p:cNvSpPr txBox="1"/>
          <p:nvPr/>
        </p:nvSpPr>
        <p:spPr>
          <a:xfrm>
            <a:off x="142950" y="936650"/>
            <a:ext cx="4521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91919"/>
                </a:solidFill>
                <a:latin typeface="Arial"/>
                <a:ea typeface="Arial"/>
                <a:cs typeface="Arial"/>
                <a:sym typeface="Arial"/>
              </a:rPr>
              <a:t>RELATIONSHIP</a:t>
            </a:r>
            <a:endParaRPr b="1" i="0" sz="2800" u="none" cap="none" strike="noStrike">
              <a:solidFill>
                <a:srgbClr val="000000"/>
              </a:solidFill>
              <a:latin typeface="Arial"/>
              <a:ea typeface="Arial"/>
              <a:cs typeface="Arial"/>
              <a:sym typeface="Arial"/>
            </a:endParaRPr>
          </a:p>
        </p:txBody>
      </p:sp>
      <p:pic>
        <p:nvPicPr>
          <p:cNvPr id="1320" name="Google Shape;1320;p50"/>
          <p:cNvPicPr preferRelativeResize="0"/>
          <p:nvPr/>
        </p:nvPicPr>
        <p:blipFill rotWithShape="1">
          <a:blip r:embed="rId3">
            <a:alphaModFix/>
          </a:blip>
          <a:srcRect b="0" l="0" r="0" t="0"/>
          <a:stretch/>
        </p:blipFill>
        <p:spPr>
          <a:xfrm>
            <a:off x="568825" y="1329352"/>
            <a:ext cx="7460575" cy="36967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51"/>
          <p:cNvSpPr/>
          <p:nvPr/>
        </p:nvSpPr>
        <p:spPr>
          <a:xfrm>
            <a:off x="934275" y="1467100"/>
            <a:ext cx="44031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Power BI</a:t>
            </a:r>
            <a:endParaRPr b="0" i="0" sz="1400" u="none" cap="none" strike="noStrike">
              <a:solidFill>
                <a:srgbClr val="000000"/>
              </a:solidFill>
              <a:latin typeface="Arial"/>
              <a:ea typeface="Arial"/>
              <a:cs typeface="Arial"/>
              <a:sym typeface="Arial"/>
            </a:endParaRPr>
          </a:p>
        </p:txBody>
      </p:sp>
      <p:sp>
        <p:nvSpPr>
          <p:cNvPr id="1326" name="Google Shape;1326;p51"/>
          <p:cNvSpPr/>
          <p:nvPr/>
        </p:nvSpPr>
        <p:spPr>
          <a:xfrm>
            <a:off x="2229750" y="2237800"/>
            <a:ext cx="4159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Visuals</a:t>
            </a:r>
            <a:endParaRPr b="0" i="0" sz="1400" u="none" cap="none" strike="noStrike">
              <a:solidFill>
                <a:srgbClr val="000000"/>
              </a:solidFill>
              <a:latin typeface="Arial"/>
              <a:ea typeface="Arial"/>
              <a:cs typeface="Arial"/>
              <a:sym typeface="Arial"/>
            </a:endParaRPr>
          </a:p>
        </p:txBody>
      </p:sp>
      <p:grpSp>
        <p:nvGrpSpPr>
          <p:cNvPr id="1327" name="Google Shape;1327;p51"/>
          <p:cNvGrpSpPr/>
          <p:nvPr/>
        </p:nvGrpSpPr>
        <p:grpSpPr>
          <a:xfrm>
            <a:off x="145959" y="3778757"/>
            <a:ext cx="8718703" cy="168854"/>
            <a:chOff x="852265" y="4364980"/>
            <a:chExt cx="9566275" cy="147638"/>
          </a:xfrm>
        </p:grpSpPr>
        <p:sp>
          <p:nvSpPr>
            <p:cNvPr id="1328" name="Google Shape;1328;p51"/>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29" name="Google Shape;1329;p51"/>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30" name="Google Shape;1330;p51"/>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31" name="Google Shape;1331;p51"/>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32" name="Google Shape;1332;p51"/>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33" name="Google Shape;1333;p51"/>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34" name="Google Shape;1334;p51"/>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35" name="Google Shape;1335;p51"/>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6" name="Google Shape;1336;p51"/>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7" name="Google Shape;1337;p51"/>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8" name="Google Shape;1338;p51"/>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9" name="Google Shape;1339;p51"/>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0" name="Google Shape;1340;p51"/>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341" name="Google Shape;1341;p51"/>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52"/>
          <p:cNvSpPr/>
          <p:nvPr/>
        </p:nvSpPr>
        <p:spPr>
          <a:xfrm>
            <a:off x="308325" y="84100"/>
            <a:ext cx="8128500" cy="145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Building Blocks of Power BI</a:t>
            </a:r>
            <a:endParaRPr b="0" i="0" sz="2800" u="none" cap="none" strike="noStrike">
              <a:solidFill>
                <a:schemeClr val="dk1"/>
              </a:solidFill>
              <a:latin typeface="Arial"/>
              <a:ea typeface="Arial"/>
              <a:cs typeface="Arial"/>
              <a:sym typeface="Arial"/>
            </a:endParaRPr>
          </a:p>
        </p:txBody>
      </p:sp>
      <p:sp>
        <p:nvSpPr>
          <p:cNvPr id="1347" name="Google Shape;1347;p52"/>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52"/>
          <p:cNvSpPr/>
          <p:nvPr/>
        </p:nvSpPr>
        <p:spPr>
          <a:xfrm>
            <a:off x="308325" y="8007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52"/>
          <p:cNvSpPr/>
          <p:nvPr/>
        </p:nvSpPr>
        <p:spPr>
          <a:xfrm>
            <a:off x="308325" y="17151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52"/>
          <p:cNvSpPr/>
          <p:nvPr/>
        </p:nvSpPr>
        <p:spPr>
          <a:xfrm>
            <a:off x="308325" y="26295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52"/>
          <p:cNvSpPr/>
          <p:nvPr/>
        </p:nvSpPr>
        <p:spPr>
          <a:xfrm>
            <a:off x="308325" y="35439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52"/>
          <p:cNvSpPr/>
          <p:nvPr/>
        </p:nvSpPr>
        <p:spPr>
          <a:xfrm>
            <a:off x="308325" y="44583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3" name="Google Shape;1353;p52"/>
          <p:cNvCxnSpPr>
            <a:stCxn id="1348" idx="4"/>
            <a:endCxn id="1349" idx="0"/>
          </p:cNvCxnSpPr>
          <p:nvPr/>
        </p:nvCxnSpPr>
        <p:spPr>
          <a:xfrm>
            <a:off x="630675" y="1382125"/>
            <a:ext cx="0" cy="333000"/>
          </a:xfrm>
          <a:prstGeom prst="straightConnector1">
            <a:avLst/>
          </a:prstGeom>
          <a:noFill/>
          <a:ln cap="flat" cmpd="sng" w="9525">
            <a:solidFill>
              <a:srgbClr val="FEFEFE"/>
            </a:solidFill>
            <a:prstDash val="solid"/>
            <a:round/>
            <a:headEnd len="sm" w="sm" type="none"/>
            <a:tailEnd len="sm" w="sm" type="none"/>
          </a:ln>
        </p:spPr>
      </p:cxnSp>
      <p:cxnSp>
        <p:nvCxnSpPr>
          <p:cNvPr id="1354" name="Google Shape;1354;p52"/>
          <p:cNvCxnSpPr>
            <a:stCxn id="1349" idx="4"/>
            <a:endCxn id="1350" idx="0"/>
          </p:cNvCxnSpPr>
          <p:nvPr/>
        </p:nvCxnSpPr>
        <p:spPr>
          <a:xfrm>
            <a:off x="630675" y="2296525"/>
            <a:ext cx="0" cy="333000"/>
          </a:xfrm>
          <a:prstGeom prst="straightConnector1">
            <a:avLst/>
          </a:prstGeom>
          <a:noFill/>
          <a:ln cap="flat" cmpd="sng" w="9525">
            <a:solidFill>
              <a:schemeClr val="lt1"/>
            </a:solidFill>
            <a:prstDash val="solid"/>
            <a:round/>
            <a:headEnd len="sm" w="sm" type="none"/>
            <a:tailEnd len="sm" w="sm" type="none"/>
          </a:ln>
        </p:spPr>
      </p:cxnSp>
      <p:cxnSp>
        <p:nvCxnSpPr>
          <p:cNvPr id="1355" name="Google Shape;1355;p52"/>
          <p:cNvCxnSpPr>
            <a:stCxn id="1350" idx="4"/>
            <a:endCxn id="1351" idx="0"/>
          </p:cNvCxnSpPr>
          <p:nvPr/>
        </p:nvCxnSpPr>
        <p:spPr>
          <a:xfrm>
            <a:off x="630675" y="3210925"/>
            <a:ext cx="0" cy="333000"/>
          </a:xfrm>
          <a:prstGeom prst="straightConnector1">
            <a:avLst/>
          </a:prstGeom>
          <a:noFill/>
          <a:ln cap="flat" cmpd="sng" w="9525">
            <a:solidFill>
              <a:schemeClr val="lt1"/>
            </a:solidFill>
            <a:prstDash val="solid"/>
            <a:round/>
            <a:headEnd len="sm" w="sm" type="none"/>
            <a:tailEnd len="sm" w="sm" type="none"/>
          </a:ln>
        </p:spPr>
      </p:cxnSp>
      <p:cxnSp>
        <p:nvCxnSpPr>
          <p:cNvPr id="1356" name="Google Shape;1356;p52"/>
          <p:cNvCxnSpPr>
            <a:stCxn id="1351" idx="4"/>
            <a:endCxn id="1352" idx="0"/>
          </p:cNvCxnSpPr>
          <p:nvPr/>
        </p:nvCxnSpPr>
        <p:spPr>
          <a:xfrm>
            <a:off x="630675" y="4125325"/>
            <a:ext cx="0" cy="333000"/>
          </a:xfrm>
          <a:prstGeom prst="straightConnector1">
            <a:avLst/>
          </a:prstGeom>
          <a:noFill/>
          <a:ln cap="flat" cmpd="sng" w="9525">
            <a:solidFill>
              <a:schemeClr val="lt1"/>
            </a:solidFill>
            <a:prstDash val="solid"/>
            <a:round/>
            <a:headEnd len="sm" w="sm" type="none"/>
            <a:tailEnd len="sm" w="sm" type="none"/>
          </a:ln>
        </p:spPr>
      </p:cxnSp>
      <p:sp>
        <p:nvSpPr>
          <p:cNvPr id="1357" name="Google Shape;1357;p52"/>
          <p:cNvSpPr/>
          <p:nvPr/>
        </p:nvSpPr>
        <p:spPr>
          <a:xfrm>
            <a:off x="1288100" y="8460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Visualizations</a:t>
            </a:r>
            <a:endParaRPr b="1" i="0" sz="1600" u="none" cap="none" strike="noStrike">
              <a:solidFill>
                <a:schemeClr val="dk1"/>
              </a:solidFill>
              <a:latin typeface="Arial"/>
              <a:ea typeface="Arial"/>
              <a:cs typeface="Arial"/>
              <a:sym typeface="Arial"/>
            </a:endParaRPr>
          </a:p>
        </p:txBody>
      </p:sp>
      <p:sp>
        <p:nvSpPr>
          <p:cNvPr id="1358" name="Google Shape;1358;p52"/>
          <p:cNvSpPr/>
          <p:nvPr/>
        </p:nvSpPr>
        <p:spPr>
          <a:xfrm>
            <a:off x="1288100" y="1729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Datasets</a:t>
            </a:r>
            <a:endParaRPr b="1" i="0" sz="1600" u="none" cap="none" strike="noStrike">
              <a:solidFill>
                <a:schemeClr val="dk1"/>
              </a:solidFill>
              <a:latin typeface="Arial"/>
              <a:ea typeface="Arial"/>
              <a:cs typeface="Arial"/>
              <a:sym typeface="Arial"/>
            </a:endParaRPr>
          </a:p>
        </p:txBody>
      </p:sp>
      <p:sp>
        <p:nvSpPr>
          <p:cNvPr id="1359" name="Google Shape;1359;p52"/>
          <p:cNvSpPr/>
          <p:nvPr/>
        </p:nvSpPr>
        <p:spPr>
          <a:xfrm>
            <a:off x="1288100" y="26892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Reports</a:t>
            </a:r>
            <a:endParaRPr b="1" i="0" sz="1600" u="none" cap="none" strike="noStrike">
              <a:solidFill>
                <a:schemeClr val="dk1"/>
              </a:solidFill>
              <a:latin typeface="Arial"/>
              <a:ea typeface="Arial"/>
              <a:cs typeface="Arial"/>
              <a:sym typeface="Arial"/>
            </a:endParaRPr>
          </a:p>
        </p:txBody>
      </p:sp>
      <p:sp>
        <p:nvSpPr>
          <p:cNvPr id="1360" name="Google Shape;1360;p52"/>
          <p:cNvSpPr/>
          <p:nvPr/>
        </p:nvSpPr>
        <p:spPr>
          <a:xfrm>
            <a:off x="1288100" y="45036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Tiles</a:t>
            </a:r>
            <a:endParaRPr b="1" i="0" sz="1600" u="none" cap="none" strike="noStrike">
              <a:solidFill>
                <a:schemeClr val="dk1"/>
              </a:solidFill>
              <a:latin typeface="Arial"/>
              <a:ea typeface="Arial"/>
              <a:cs typeface="Arial"/>
              <a:sym typeface="Arial"/>
            </a:endParaRPr>
          </a:p>
        </p:txBody>
      </p:sp>
      <p:sp>
        <p:nvSpPr>
          <p:cNvPr id="1361" name="Google Shape;1361;p52"/>
          <p:cNvSpPr/>
          <p:nvPr/>
        </p:nvSpPr>
        <p:spPr>
          <a:xfrm>
            <a:off x="1288100" y="3634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Dashboards</a:t>
            </a:r>
            <a:endParaRPr b="1" i="0" sz="1600" u="none" cap="none" strike="noStrike">
              <a:solidFill>
                <a:schemeClr val="dk1"/>
              </a:solidFill>
              <a:latin typeface="Arial"/>
              <a:ea typeface="Arial"/>
              <a:cs typeface="Arial"/>
              <a:sym typeface="Arial"/>
            </a:endParaRPr>
          </a:p>
        </p:txBody>
      </p:sp>
      <p:pic>
        <p:nvPicPr>
          <p:cNvPr id="1362" name="Google Shape;1362;p52"/>
          <p:cNvPicPr preferRelativeResize="0"/>
          <p:nvPr/>
        </p:nvPicPr>
        <p:blipFill rotWithShape="1">
          <a:blip r:embed="rId3">
            <a:alphaModFix/>
          </a:blip>
          <a:srcRect b="0" l="0" r="0" t="0"/>
          <a:stretch/>
        </p:blipFill>
        <p:spPr>
          <a:xfrm>
            <a:off x="4218500" y="745175"/>
            <a:ext cx="4378901" cy="43789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53"/>
          <p:cNvSpPr/>
          <p:nvPr/>
        </p:nvSpPr>
        <p:spPr>
          <a:xfrm>
            <a:off x="308325" y="84100"/>
            <a:ext cx="8128500" cy="145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Building Blocks of Power BI</a:t>
            </a:r>
            <a:endParaRPr b="0" i="0" sz="2800" u="none" cap="none" strike="noStrike">
              <a:solidFill>
                <a:schemeClr val="dk1"/>
              </a:solidFill>
              <a:latin typeface="Arial"/>
              <a:ea typeface="Arial"/>
              <a:cs typeface="Arial"/>
              <a:sym typeface="Arial"/>
            </a:endParaRPr>
          </a:p>
        </p:txBody>
      </p:sp>
      <p:sp>
        <p:nvSpPr>
          <p:cNvPr id="1368" name="Google Shape;1368;p53"/>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53"/>
          <p:cNvSpPr/>
          <p:nvPr/>
        </p:nvSpPr>
        <p:spPr>
          <a:xfrm>
            <a:off x="308325" y="800725"/>
            <a:ext cx="644700" cy="581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53"/>
          <p:cNvSpPr/>
          <p:nvPr/>
        </p:nvSpPr>
        <p:spPr>
          <a:xfrm>
            <a:off x="308325" y="17151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53"/>
          <p:cNvSpPr/>
          <p:nvPr/>
        </p:nvSpPr>
        <p:spPr>
          <a:xfrm>
            <a:off x="308325" y="26295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53"/>
          <p:cNvSpPr/>
          <p:nvPr/>
        </p:nvSpPr>
        <p:spPr>
          <a:xfrm>
            <a:off x="308325" y="35439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53"/>
          <p:cNvSpPr/>
          <p:nvPr/>
        </p:nvSpPr>
        <p:spPr>
          <a:xfrm>
            <a:off x="308325" y="44583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4" name="Google Shape;1374;p53"/>
          <p:cNvCxnSpPr>
            <a:stCxn id="1369" idx="4"/>
            <a:endCxn id="1370" idx="0"/>
          </p:cNvCxnSpPr>
          <p:nvPr/>
        </p:nvCxnSpPr>
        <p:spPr>
          <a:xfrm>
            <a:off x="630675" y="1382125"/>
            <a:ext cx="0" cy="333000"/>
          </a:xfrm>
          <a:prstGeom prst="straightConnector1">
            <a:avLst/>
          </a:prstGeom>
          <a:noFill/>
          <a:ln cap="flat" cmpd="sng" w="9525">
            <a:solidFill>
              <a:srgbClr val="FEFEFE"/>
            </a:solidFill>
            <a:prstDash val="solid"/>
            <a:round/>
            <a:headEnd len="sm" w="sm" type="none"/>
            <a:tailEnd len="sm" w="sm" type="none"/>
          </a:ln>
        </p:spPr>
      </p:cxnSp>
      <p:cxnSp>
        <p:nvCxnSpPr>
          <p:cNvPr id="1375" name="Google Shape;1375;p53"/>
          <p:cNvCxnSpPr>
            <a:stCxn id="1370" idx="4"/>
            <a:endCxn id="1371" idx="0"/>
          </p:cNvCxnSpPr>
          <p:nvPr/>
        </p:nvCxnSpPr>
        <p:spPr>
          <a:xfrm>
            <a:off x="630675" y="2296525"/>
            <a:ext cx="0" cy="333000"/>
          </a:xfrm>
          <a:prstGeom prst="straightConnector1">
            <a:avLst/>
          </a:prstGeom>
          <a:noFill/>
          <a:ln cap="flat" cmpd="sng" w="9525">
            <a:solidFill>
              <a:schemeClr val="lt1"/>
            </a:solidFill>
            <a:prstDash val="solid"/>
            <a:round/>
            <a:headEnd len="sm" w="sm" type="none"/>
            <a:tailEnd len="sm" w="sm" type="none"/>
          </a:ln>
        </p:spPr>
      </p:cxnSp>
      <p:cxnSp>
        <p:nvCxnSpPr>
          <p:cNvPr id="1376" name="Google Shape;1376;p53"/>
          <p:cNvCxnSpPr>
            <a:stCxn id="1371" idx="4"/>
            <a:endCxn id="1372" idx="0"/>
          </p:cNvCxnSpPr>
          <p:nvPr/>
        </p:nvCxnSpPr>
        <p:spPr>
          <a:xfrm>
            <a:off x="630675" y="3210925"/>
            <a:ext cx="0" cy="333000"/>
          </a:xfrm>
          <a:prstGeom prst="straightConnector1">
            <a:avLst/>
          </a:prstGeom>
          <a:noFill/>
          <a:ln cap="flat" cmpd="sng" w="9525">
            <a:solidFill>
              <a:schemeClr val="lt1"/>
            </a:solidFill>
            <a:prstDash val="solid"/>
            <a:round/>
            <a:headEnd len="sm" w="sm" type="none"/>
            <a:tailEnd len="sm" w="sm" type="none"/>
          </a:ln>
        </p:spPr>
      </p:cxnSp>
      <p:cxnSp>
        <p:nvCxnSpPr>
          <p:cNvPr id="1377" name="Google Shape;1377;p53"/>
          <p:cNvCxnSpPr>
            <a:stCxn id="1372" idx="4"/>
            <a:endCxn id="1373" idx="0"/>
          </p:cNvCxnSpPr>
          <p:nvPr/>
        </p:nvCxnSpPr>
        <p:spPr>
          <a:xfrm>
            <a:off x="630675" y="4125325"/>
            <a:ext cx="0" cy="333000"/>
          </a:xfrm>
          <a:prstGeom prst="straightConnector1">
            <a:avLst/>
          </a:prstGeom>
          <a:noFill/>
          <a:ln cap="flat" cmpd="sng" w="9525">
            <a:solidFill>
              <a:schemeClr val="lt1"/>
            </a:solidFill>
            <a:prstDash val="solid"/>
            <a:round/>
            <a:headEnd len="sm" w="sm" type="none"/>
            <a:tailEnd len="sm" w="sm" type="none"/>
          </a:ln>
        </p:spPr>
      </p:cxnSp>
      <p:sp>
        <p:nvSpPr>
          <p:cNvPr id="1378" name="Google Shape;1378;p53"/>
          <p:cNvSpPr/>
          <p:nvPr/>
        </p:nvSpPr>
        <p:spPr>
          <a:xfrm>
            <a:off x="1288100" y="8460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Visualizations</a:t>
            </a:r>
            <a:endParaRPr b="1" i="0" sz="1600" u="none" cap="none" strike="noStrike">
              <a:solidFill>
                <a:schemeClr val="dk1"/>
              </a:solidFill>
              <a:latin typeface="Arial"/>
              <a:ea typeface="Arial"/>
              <a:cs typeface="Arial"/>
              <a:sym typeface="Arial"/>
            </a:endParaRPr>
          </a:p>
        </p:txBody>
      </p:sp>
      <p:sp>
        <p:nvSpPr>
          <p:cNvPr id="1379" name="Google Shape;1379;p53"/>
          <p:cNvSpPr/>
          <p:nvPr/>
        </p:nvSpPr>
        <p:spPr>
          <a:xfrm>
            <a:off x="1288100" y="1729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Datasets</a:t>
            </a:r>
            <a:endParaRPr b="0" i="0" sz="1600" u="none" cap="none" strike="noStrike">
              <a:solidFill>
                <a:schemeClr val="dk1"/>
              </a:solidFill>
              <a:latin typeface="Arial"/>
              <a:ea typeface="Arial"/>
              <a:cs typeface="Arial"/>
              <a:sym typeface="Arial"/>
            </a:endParaRPr>
          </a:p>
        </p:txBody>
      </p:sp>
      <p:sp>
        <p:nvSpPr>
          <p:cNvPr id="1380" name="Google Shape;1380;p53"/>
          <p:cNvSpPr/>
          <p:nvPr/>
        </p:nvSpPr>
        <p:spPr>
          <a:xfrm>
            <a:off x="1288100" y="26892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Reports</a:t>
            </a:r>
            <a:endParaRPr b="0" i="0" sz="1600" u="none" cap="none" strike="noStrike">
              <a:solidFill>
                <a:schemeClr val="dk1"/>
              </a:solidFill>
              <a:latin typeface="Arial"/>
              <a:ea typeface="Arial"/>
              <a:cs typeface="Arial"/>
              <a:sym typeface="Arial"/>
            </a:endParaRPr>
          </a:p>
        </p:txBody>
      </p:sp>
      <p:sp>
        <p:nvSpPr>
          <p:cNvPr id="1381" name="Google Shape;1381;p53"/>
          <p:cNvSpPr/>
          <p:nvPr/>
        </p:nvSpPr>
        <p:spPr>
          <a:xfrm>
            <a:off x="1288100" y="45036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Tiles</a:t>
            </a:r>
            <a:endParaRPr b="0" i="0" sz="1600" u="none" cap="none" strike="noStrike">
              <a:solidFill>
                <a:schemeClr val="dk1"/>
              </a:solidFill>
              <a:latin typeface="Arial"/>
              <a:ea typeface="Arial"/>
              <a:cs typeface="Arial"/>
              <a:sym typeface="Arial"/>
            </a:endParaRPr>
          </a:p>
        </p:txBody>
      </p:sp>
      <p:sp>
        <p:nvSpPr>
          <p:cNvPr id="1382" name="Google Shape;1382;p53"/>
          <p:cNvSpPr/>
          <p:nvPr/>
        </p:nvSpPr>
        <p:spPr>
          <a:xfrm>
            <a:off x="1288100" y="3634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Dashboards</a:t>
            </a:r>
            <a:endParaRPr b="0" i="0" sz="1600" u="none" cap="none" strike="noStrike">
              <a:solidFill>
                <a:schemeClr val="dk1"/>
              </a:solidFill>
              <a:latin typeface="Arial"/>
              <a:ea typeface="Arial"/>
              <a:cs typeface="Arial"/>
              <a:sym typeface="Arial"/>
            </a:endParaRPr>
          </a:p>
        </p:txBody>
      </p:sp>
      <p:sp>
        <p:nvSpPr>
          <p:cNvPr id="1383" name="Google Shape;1383;p53"/>
          <p:cNvSpPr txBox="1"/>
          <p:nvPr/>
        </p:nvSpPr>
        <p:spPr>
          <a:xfrm>
            <a:off x="3219775" y="904850"/>
            <a:ext cx="5763900" cy="2221800"/>
          </a:xfrm>
          <a:prstGeom prst="rect">
            <a:avLst/>
          </a:prstGeom>
          <a:noFill/>
          <a:ln>
            <a:noFill/>
          </a:ln>
        </p:spPr>
        <p:txBody>
          <a:bodyPr anchorCtr="0" anchor="t" bIns="91425" lIns="91425" spcFirstLastPara="1" rIns="91425" wrap="square" tIns="91425">
            <a:noAutofit/>
          </a:bodyPr>
          <a:lstStyle/>
          <a:p>
            <a:pPr indent="0" lvl="0" marL="0" marR="0" rtl="0" algn="ctr">
              <a:lnSpc>
                <a:spcPct val="130000"/>
              </a:lnSpc>
              <a:spcBef>
                <a:spcPts val="0"/>
              </a:spcBef>
              <a:spcAft>
                <a:spcPts val="0"/>
              </a:spcAft>
              <a:buClr>
                <a:schemeClr val="dk1"/>
              </a:buClr>
              <a:buSzPts val="1100"/>
              <a:buFont typeface="Arial"/>
              <a:buNone/>
            </a:pPr>
            <a:r>
              <a:rPr b="0" i="0" lang="en-US" sz="1600" u="none" cap="none" strike="noStrike">
                <a:solidFill>
                  <a:srgbClr val="191919"/>
                </a:solidFill>
                <a:latin typeface="Arial"/>
                <a:ea typeface="Arial"/>
                <a:cs typeface="Arial"/>
                <a:sym typeface="Arial"/>
              </a:rPr>
              <a:t>A visual representation of data is called visualization. For example, a chart, or a graph can be used to represent data visually.</a:t>
            </a:r>
            <a:endParaRPr b="0" i="0" sz="1600" u="none" cap="none" strike="noStrike">
              <a:solidFill>
                <a:srgbClr val="191919"/>
              </a:solidFill>
              <a:latin typeface="Arial"/>
              <a:ea typeface="Arial"/>
              <a:cs typeface="Arial"/>
              <a:sym typeface="Arial"/>
            </a:endParaRPr>
          </a:p>
        </p:txBody>
      </p:sp>
      <p:sp>
        <p:nvSpPr>
          <p:cNvPr id="1384" name="Google Shape;1384;p53"/>
          <p:cNvSpPr/>
          <p:nvPr/>
        </p:nvSpPr>
        <p:spPr>
          <a:xfrm>
            <a:off x="3124525" y="798000"/>
            <a:ext cx="5954400" cy="12615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5" name="Google Shape;1385;p53"/>
          <p:cNvPicPr preferRelativeResize="0"/>
          <p:nvPr/>
        </p:nvPicPr>
        <p:blipFill rotWithShape="1">
          <a:blip r:embed="rId3">
            <a:alphaModFix/>
          </a:blip>
          <a:srcRect b="0" l="0" r="0" t="0"/>
          <a:stretch/>
        </p:blipFill>
        <p:spPr>
          <a:xfrm>
            <a:off x="3482575" y="2194375"/>
            <a:ext cx="5184200" cy="2876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54"/>
          <p:cNvSpPr/>
          <p:nvPr/>
        </p:nvSpPr>
        <p:spPr>
          <a:xfrm>
            <a:off x="308325" y="84100"/>
            <a:ext cx="8128500" cy="145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Building Blocks of Power BI</a:t>
            </a:r>
            <a:endParaRPr b="0" i="0" sz="2800" u="none" cap="none" strike="noStrike">
              <a:solidFill>
                <a:schemeClr val="dk1"/>
              </a:solidFill>
              <a:latin typeface="Arial"/>
              <a:ea typeface="Arial"/>
              <a:cs typeface="Arial"/>
              <a:sym typeface="Arial"/>
            </a:endParaRPr>
          </a:p>
        </p:txBody>
      </p:sp>
      <p:sp>
        <p:nvSpPr>
          <p:cNvPr id="1391" name="Google Shape;1391;p54"/>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54"/>
          <p:cNvSpPr/>
          <p:nvPr/>
        </p:nvSpPr>
        <p:spPr>
          <a:xfrm>
            <a:off x="308325" y="8007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54"/>
          <p:cNvSpPr/>
          <p:nvPr/>
        </p:nvSpPr>
        <p:spPr>
          <a:xfrm>
            <a:off x="308325" y="1715125"/>
            <a:ext cx="644700" cy="581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54"/>
          <p:cNvSpPr/>
          <p:nvPr/>
        </p:nvSpPr>
        <p:spPr>
          <a:xfrm>
            <a:off x="308325" y="26295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54"/>
          <p:cNvSpPr/>
          <p:nvPr/>
        </p:nvSpPr>
        <p:spPr>
          <a:xfrm>
            <a:off x="308325" y="35439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54"/>
          <p:cNvSpPr/>
          <p:nvPr/>
        </p:nvSpPr>
        <p:spPr>
          <a:xfrm>
            <a:off x="308325" y="44583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97" name="Google Shape;1397;p54"/>
          <p:cNvCxnSpPr>
            <a:stCxn id="1392" idx="4"/>
            <a:endCxn id="1393" idx="0"/>
          </p:cNvCxnSpPr>
          <p:nvPr/>
        </p:nvCxnSpPr>
        <p:spPr>
          <a:xfrm>
            <a:off x="630675" y="1382125"/>
            <a:ext cx="0" cy="333000"/>
          </a:xfrm>
          <a:prstGeom prst="straightConnector1">
            <a:avLst/>
          </a:prstGeom>
          <a:noFill/>
          <a:ln cap="flat" cmpd="sng" w="9525">
            <a:solidFill>
              <a:srgbClr val="FEFEFE"/>
            </a:solidFill>
            <a:prstDash val="solid"/>
            <a:round/>
            <a:headEnd len="sm" w="sm" type="none"/>
            <a:tailEnd len="sm" w="sm" type="none"/>
          </a:ln>
        </p:spPr>
      </p:cxnSp>
      <p:cxnSp>
        <p:nvCxnSpPr>
          <p:cNvPr id="1398" name="Google Shape;1398;p54"/>
          <p:cNvCxnSpPr>
            <a:stCxn id="1393" idx="4"/>
            <a:endCxn id="1394" idx="0"/>
          </p:cNvCxnSpPr>
          <p:nvPr/>
        </p:nvCxnSpPr>
        <p:spPr>
          <a:xfrm>
            <a:off x="630675" y="2296525"/>
            <a:ext cx="0" cy="333000"/>
          </a:xfrm>
          <a:prstGeom prst="straightConnector1">
            <a:avLst/>
          </a:prstGeom>
          <a:noFill/>
          <a:ln cap="flat" cmpd="sng" w="9525">
            <a:solidFill>
              <a:schemeClr val="lt1"/>
            </a:solidFill>
            <a:prstDash val="solid"/>
            <a:round/>
            <a:headEnd len="sm" w="sm" type="none"/>
            <a:tailEnd len="sm" w="sm" type="none"/>
          </a:ln>
        </p:spPr>
      </p:cxnSp>
      <p:cxnSp>
        <p:nvCxnSpPr>
          <p:cNvPr id="1399" name="Google Shape;1399;p54"/>
          <p:cNvCxnSpPr>
            <a:stCxn id="1394" idx="4"/>
            <a:endCxn id="1395" idx="0"/>
          </p:cNvCxnSpPr>
          <p:nvPr/>
        </p:nvCxnSpPr>
        <p:spPr>
          <a:xfrm>
            <a:off x="630675" y="3210925"/>
            <a:ext cx="0" cy="333000"/>
          </a:xfrm>
          <a:prstGeom prst="straightConnector1">
            <a:avLst/>
          </a:prstGeom>
          <a:noFill/>
          <a:ln cap="flat" cmpd="sng" w="9525">
            <a:solidFill>
              <a:schemeClr val="lt1"/>
            </a:solidFill>
            <a:prstDash val="solid"/>
            <a:round/>
            <a:headEnd len="sm" w="sm" type="none"/>
            <a:tailEnd len="sm" w="sm" type="none"/>
          </a:ln>
        </p:spPr>
      </p:cxnSp>
      <p:cxnSp>
        <p:nvCxnSpPr>
          <p:cNvPr id="1400" name="Google Shape;1400;p54"/>
          <p:cNvCxnSpPr>
            <a:stCxn id="1395" idx="4"/>
            <a:endCxn id="1396" idx="0"/>
          </p:cNvCxnSpPr>
          <p:nvPr/>
        </p:nvCxnSpPr>
        <p:spPr>
          <a:xfrm>
            <a:off x="630675" y="4125325"/>
            <a:ext cx="0" cy="333000"/>
          </a:xfrm>
          <a:prstGeom prst="straightConnector1">
            <a:avLst/>
          </a:prstGeom>
          <a:noFill/>
          <a:ln cap="flat" cmpd="sng" w="9525">
            <a:solidFill>
              <a:schemeClr val="lt1"/>
            </a:solidFill>
            <a:prstDash val="solid"/>
            <a:round/>
            <a:headEnd len="sm" w="sm" type="none"/>
            <a:tailEnd len="sm" w="sm" type="none"/>
          </a:ln>
        </p:spPr>
      </p:cxnSp>
      <p:sp>
        <p:nvSpPr>
          <p:cNvPr id="1401" name="Google Shape;1401;p54"/>
          <p:cNvSpPr/>
          <p:nvPr/>
        </p:nvSpPr>
        <p:spPr>
          <a:xfrm>
            <a:off x="1288100" y="8460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Visualizations</a:t>
            </a:r>
            <a:endParaRPr b="0" i="0" sz="1600" u="none" cap="none" strike="noStrike">
              <a:solidFill>
                <a:schemeClr val="dk1"/>
              </a:solidFill>
              <a:latin typeface="Arial"/>
              <a:ea typeface="Arial"/>
              <a:cs typeface="Arial"/>
              <a:sym typeface="Arial"/>
            </a:endParaRPr>
          </a:p>
        </p:txBody>
      </p:sp>
      <p:sp>
        <p:nvSpPr>
          <p:cNvPr id="1402" name="Google Shape;1402;p54"/>
          <p:cNvSpPr/>
          <p:nvPr/>
        </p:nvSpPr>
        <p:spPr>
          <a:xfrm>
            <a:off x="1288100" y="1729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Datasets</a:t>
            </a:r>
            <a:endParaRPr b="1" i="0" sz="1600" u="none" cap="none" strike="noStrike">
              <a:solidFill>
                <a:schemeClr val="dk1"/>
              </a:solidFill>
              <a:latin typeface="Arial"/>
              <a:ea typeface="Arial"/>
              <a:cs typeface="Arial"/>
              <a:sym typeface="Arial"/>
            </a:endParaRPr>
          </a:p>
        </p:txBody>
      </p:sp>
      <p:sp>
        <p:nvSpPr>
          <p:cNvPr id="1403" name="Google Shape;1403;p54"/>
          <p:cNvSpPr/>
          <p:nvPr/>
        </p:nvSpPr>
        <p:spPr>
          <a:xfrm>
            <a:off x="1288100" y="26892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Reports</a:t>
            </a:r>
            <a:endParaRPr b="0" i="0" sz="1600" u="none" cap="none" strike="noStrike">
              <a:solidFill>
                <a:schemeClr val="dk1"/>
              </a:solidFill>
              <a:latin typeface="Arial"/>
              <a:ea typeface="Arial"/>
              <a:cs typeface="Arial"/>
              <a:sym typeface="Arial"/>
            </a:endParaRPr>
          </a:p>
        </p:txBody>
      </p:sp>
      <p:sp>
        <p:nvSpPr>
          <p:cNvPr id="1404" name="Google Shape;1404;p54"/>
          <p:cNvSpPr/>
          <p:nvPr/>
        </p:nvSpPr>
        <p:spPr>
          <a:xfrm>
            <a:off x="1288100" y="45036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Tiles</a:t>
            </a:r>
            <a:endParaRPr b="0" i="0" sz="1600" u="none" cap="none" strike="noStrike">
              <a:solidFill>
                <a:schemeClr val="dk1"/>
              </a:solidFill>
              <a:latin typeface="Arial"/>
              <a:ea typeface="Arial"/>
              <a:cs typeface="Arial"/>
              <a:sym typeface="Arial"/>
            </a:endParaRPr>
          </a:p>
        </p:txBody>
      </p:sp>
      <p:sp>
        <p:nvSpPr>
          <p:cNvPr id="1405" name="Google Shape;1405;p54"/>
          <p:cNvSpPr/>
          <p:nvPr/>
        </p:nvSpPr>
        <p:spPr>
          <a:xfrm>
            <a:off x="1288100" y="3634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Dashboards</a:t>
            </a:r>
            <a:endParaRPr b="0" i="0" sz="1600" u="none" cap="none" strike="noStrike">
              <a:solidFill>
                <a:schemeClr val="dk1"/>
              </a:solidFill>
              <a:latin typeface="Arial"/>
              <a:ea typeface="Arial"/>
              <a:cs typeface="Arial"/>
              <a:sym typeface="Arial"/>
            </a:endParaRPr>
          </a:p>
        </p:txBody>
      </p:sp>
      <p:sp>
        <p:nvSpPr>
          <p:cNvPr id="1406" name="Google Shape;1406;p54"/>
          <p:cNvSpPr/>
          <p:nvPr/>
        </p:nvSpPr>
        <p:spPr>
          <a:xfrm>
            <a:off x="3124525" y="798000"/>
            <a:ext cx="5954400" cy="12615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 dataset is a collection of data or information</a:t>
            </a:r>
            <a:endParaRPr b="0" i="0" sz="1600" u="none" cap="none" strike="noStrike">
              <a:solidFill>
                <a:srgbClr val="000000"/>
              </a:solidFill>
              <a:latin typeface="Arial"/>
              <a:ea typeface="Arial"/>
              <a:cs typeface="Arial"/>
              <a:sym typeface="Arial"/>
            </a:endParaRPr>
          </a:p>
        </p:txBody>
      </p:sp>
      <p:pic>
        <p:nvPicPr>
          <p:cNvPr id="1407" name="Google Shape;1407;p54"/>
          <p:cNvPicPr preferRelativeResize="0"/>
          <p:nvPr/>
        </p:nvPicPr>
        <p:blipFill rotWithShape="1">
          <a:blip r:embed="rId3">
            <a:alphaModFix/>
          </a:blip>
          <a:srcRect b="0" l="0" r="0" t="0"/>
          <a:stretch/>
        </p:blipFill>
        <p:spPr>
          <a:xfrm>
            <a:off x="3397525" y="2220325"/>
            <a:ext cx="5408376" cy="2779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55"/>
          <p:cNvSpPr/>
          <p:nvPr/>
        </p:nvSpPr>
        <p:spPr>
          <a:xfrm>
            <a:off x="308325" y="84100"/>
            <a:ext cx="8128500" cy="145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Building Blocks of Power BI</a:t>
            </a:r>
            <a:endParaRPr b="0" i="0" sz="2800" u="none" cap="none" strike="noStrike">
              <a:solidFill>
                <a:schemeClr val="dk1"/>
              </a:solidFill>
              <a:latin typeface="Arial"/>
              <a:ea typeface="Arial"/>
              <a:cs typeface="Arial"/>
              <a:sym typeface="Arial"/>
            </a:endParaRPr>
          </a:p>
        </p:txBody>
      </p:sp>
      <p:sp>
        <p:nvSpPr>
          <p:cNvPr id="1413" name="Google Shape;1413;p55"/>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55"/>
          <p:cNvSpPr/>
          <p:nvPr/>
        </p:nvSpPr>
        <p:spPr>
          <a:xfrm>
            <a:off x="308325" y="8007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55"/>
          <p:cNvSpPr/>
          <p:nvPr/>
        </p:nvSpPr>
        <p:spPr>
          <a:xfrm>
            <a:off x="308325" y="17151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55"/>
          <p:cNvSpPr/>
          <p:nvPr/>
        </p:nvSpPr>
        <p:spPr>
          <a:xfrm>
            <a:off x="308325" y="2629525"/>
            <a:ext cx="644700" cy="581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55"/>
          <p:cNvSpPr/>
          <p:nvPr/>
        </p:nvSpPr>
        <p:spPr>
          <a:xfrm>
            <a:off x="308325" y="35439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55"/>
          <p:cNvSpPr/>
          <p:nvPr/>
        </p:nvSpPr>
        <p:spPr>
          <a:xfrm>
            <a:off x="308325" y="44583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9" name="Google Shape;1419;p55"/>
          <p:cNvCxnSpPr>
            <a:stCxn id="1414" idx="4"/>
            <a:endCxn id="1415" idx="0"/>
          </p:cNvCxnSpPr>
          <p:nvPr/>
        </p:nvCxnSpPr>
        <p:spPr>
          <a:xfrm>
            <a:off x="630675" y="1382125"/>
            <a:ext cx="0" cy="333000"/>
          </a:xfrm>
          <a:prstGeom prst="straightConnector1">
            <a:avLst/>
          </a:prstGeom>
          <a:noFill/>
          <a:ln cap="flat" cmpd="sng" w="9525">
            <a:solidFill>
              <a:srgbClr val="FEFEFE"/>
            </a:solidFill>
            <a:prstDash val="solid"/>
            <a:round/>
            <a:headEnd len="sm" w="sm" type="none"/>
            <a:tailEnd len="sm" w="sm" type="none"/>
          </a:ln>
        </p:spPr>
      </p:cxnSp>
      <p:cxnSp>
        <p:nvCxnSpPr>
          <p:cNvPr id="1420" name="Google Shape;1420;p55"/>
          <p:cNvCxnSpPr>
            <a:stCxn id="1415" idx="4"/>
            <a:endCxn id="1416" idx="0"/>
          </p:cNvCxnSpPr>
          <p:nvPr/>
        </p:nvCxnSpPr>
        <p:spPr>
          <a:xfrm>
            <a:off x="630675" y="2296525"/>
            <a:ext cx="0" cy="333000"/>
          </a:xfrm>
          <a:prstGeom prst="straightConnector1">
            <a:avLst/>
          </a:prstGeom>
          <a:noFill/>
          <a:ln cap="flat" cmpd="sng" w="9525">
            <a:solidFill>
              <a:schemeClr val="lt1"/>
            </a:solidFill>
            <a:prstDash val="solid"/>
            <a:round/>
            <a:headEnd len="sm" w="sm" type="none"/>
            <a:tailEnd len="sm" w="sm" type="none"/>
          </a:ln>
        </p:spPr>
      </p:cxnSp>
      <p:cxnSp>
        <p:nvCxnSpPr>
          <p:cNvPr id="1421" name="Google Shape;1421;p55"/>
          <p:cNvCxnSpPr>
            <a:stCxn id="1416" idx="4"/>
            <a:endCxn id="1417" idx="0"/>
          </p:cNvCxnSpPr>
          <p:nvPr/>
        </p:nvCxnSpPr>
        <p:spPr>
          <a:xfrm>
            <a:off x="630675" y="3210925"/>
            <a:ext cx="0" cy="333000"/>
          </a:xfrm>
          <a:prstGeom prst="straightConnector1">
            <a:avLst/>
          </a:prstGeom>
          <a:noFill/>
          <a:ln cap="flat" cmpd="sng" w="9525">
            <a:solidFill>
              <a:schemeClr val="lt1"/>
            </a:solidFill>
            <a:prstDash val="solid"/>
            <a:round/>
            <a:headEnd len="sm" w="sm" type="none"/>
            <a:tailEnd len="sm" w="sm" type="none"/>
          </a:ln>
        </p:spPr>
      </p:cxnSp>
      <p:cxnSp>
        <p:nvCxnSpPr>
          <p:cNvPr id="1422" name="Google Shape;1422;p55"/>
          <p:cNvCxnSpPr>
            <a:stCxn id="1417" idx="4"/>
            <a:endCxn id="1418" idx="0"/>
          </p:cNvCxnSpPr>
          <p:nvPr/>
        </p:nvCxnSpPr>
        <p:spPr>
          <a:xfrm>
            <a:off x="630675" y="4125325"/>
            <a:ext cx="0" cy="333000"/>
          </a:xfrm>
          <a:prstGeom prst="straightConnector1">
            <a:avLst/>
          </a:prstGeom>
          <a:noFill/>
          <a:ln cap="flat" cmpd="sng" w="9525">
            <a:solidFill>
              <a:schemeClr val="lt1"/>
            </a:solidFill>
            <a:prstDash val="solid"/>
            <a:round/>
            <a:headEnd len="sm" w="sm" type="none"/>
            <a:tailEnd len="sm" w="sm" type="none"/>
          </a:ln>
        </p:spPr>
      </p:cxnSp>
      <p:sp>
        <p:nvSpPr>
          <p:cNvPr id="1423" name="Google Shape;1423;p55"/>
          <p:cNvSpPr/>
          <p:nvPr/>
        </p:nvSpPr>
        <p:spPr>
          <a:xfrm>
            <a:off x="1288100" y="8460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Visualizations</a:t>
            </a:r>
            <a:endParaRPr b="0" i="0" sz="1600" u="none" cap="none" strike="noStrike">
              <a:solidFill>
                <a:schemeClr val="dk1"/>
              </a:solidFill>
              <a:latin typeface="Arial"/>
              <a:ea typeface="Arial"/>
              <a:cs typeface="Arial"/>
              <a:sym typeface="Arial"/>
            </a:endParaRPr>
          </a:p>
        </p:txBody>
      </p:sp>
      <p:sp>
        <p:nvSpPr>
          <p:cNvPr id="1424" name="Google Shape;1424;p55"/>
          <p:cNvSpPr/>
          <p:nvPr/>
        </p:nvSpPr>
        <p:spPr>
          <a:xfrm>
            <a:off x="1288100" y="1729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Datasets</a:t>
            </a:r>
            <a:endParaRPr b="0" i="0" sz="1600" u="none" cap="none" strike="noStrike">
              <a:solidFill>
                <a:schemeClr val="dk1"/>
              </a:solidFill>
              <a:latin typeface="Arial"/>
              <a:ea typeface="Arial"/>
              <a:cs typeface="Arial"/>
              <a:sym typeface="Arial"/>
            </a:endParaRPr>
          </a:p>
        </p:txBody>
      </p:sp>
      <p:sp>
        <p:nvSpPr>
          <p:cNvPr id="1425" name="Google Shape;1425;p55"/>
          <p:cNvSpPr/>
          <p:nvPr/>
        </p:nvSpPr>
        <p:spPr>
          <a:xfrm>
            <a:off x="1288100" y="26892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Reports</a:t>
            </a:r>
            <a:endParaRPr b="1" i="0" sz="1600" u="none" cap="none" strike="noStrike">
              <a:solidFill>
                <a:schemeClr val="dk1"/>
              </a:solidFill>
              <a:latin typeface="Arial"/>
              <a:ea typeface="Arial"/>
              <a:cs typeface="Arial"/>
              <a:sym typeface="Arial"/>
            </a:endParaRPr>
          </a:p>
        </p:txBody>
      </p:sp>
      <p:sp>
        <p:nvSpPr>
          <p:cNvPr id="1426" name="Google Shape;1426;p55"/>
          <p:cNvSpPr/>
          <p:nvPr/>
        </p:nvSpPr>
        <p:spPr>
          <a:xfrm>
            <a:off x="1288100" y="45036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Tiles</a:t>
            </a:r>
            <a:endParaRPr b="0" i="0" sz="1600" u="none" cap="none" strike="noStrike">
              <a:solidFill>
                <a:schemeClr val="dk1"/>
              </a:solidFill>
              <a:latin typeface="Arial"/>
              <a:ea typeface="Arial"/>
              <a:cs typeface="Arial"/>
              <a:sym typeface="Arial"/>
            </a:endParaRPr>
          </a:p>
        </p:txBody>
      </p:sp>
      <p:sp>
        <p:nvSpPr>
          <p:cNvPr id="1427" name="Google Shape;1427;p55"/>
          <p:cNvSpPr/>
          <p:nvPr/>
        </p:nvSpPr>
        <p:spPr>
          <a:xfrm>
            <a:off x="1288100" y="3634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Dashboards</a:t>
            </a:r>
            <a:endParaRPr b="0" i="0" sz="1600" u="none" cap="none" strike="noStrike">
              <a:solidFill>
                <a:schemeClr val="dk1"/>
              </a:solidFill>
              <a:latin typeface="Arial"/>
              <a:ea typeface="Arial"/>
              <a:cs typeface="Arial"/>
              <a:sym typeface="Arial"/>
            </a:endParaRPr>
          </a:p>
        </p:txBody>
      </p:sp>
      <p:sp>
        <p:nvSpPr>
          <p:cNvPr id="1428" name="Google Shape;1428;p55"/>
          <p:cNvSpPr/>
          <p:nvPr/>
        </p:nvSpPr>
        <p:spPr>
          <a:xfrm>
            <a:off x="3124525" y="798000"/>
            <a:ext cx="5954400" cy="12615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 collection of visualizations that appear together on one or more pages is a report in Power BI. It is a collection if items that have common motive.</a:t>
            </a:r>
            <a:endParaRPr b="0" i="0" sz="1600" u="none" cap="none" strike="noStrike">
              <a:solidFill>
                <a:srgbClr val="000000"/>
              </a:solidFill>
              <a:latin typeface="Arial"/>
              <a:ea typeface="Arial"/>
              <a:cs typeface="Arial"/>
              <a:sym typeface="Arial"/>
            </a:endParaRPr>
          </a:p>
        </p:txBody>
      </p:sp>
      <p:pic>
        <p:nvPicPr>
          <p:cNvPr id="1429" name="Google Shape;1429;p55"/>
          <p:cNvPicPr preferRelativeResize="0"/>
          <p:nvPr/>
        </p:nvPicPr>
        <p:blipFill rotWithShape="1">
          <a:blip r:embed="rId3">
            <a:alphaModFix/>
          </a:blip>
          <a:srcRect b="0" l="0" r="0" t="0"/>
          <a:stretch/>
        </p:blipFill>
        <p:spPr>
          <a:xfrm>
            <a:off x="3482575" y="2194375"/>
            <a:ext cx="5184200" cy="2876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56"/>
          <p:cNvSpPr/>
          <p:nvPr/>
        </p:nvSpPr>
        <p:spPr>
          <a:xfrm>
            <a:off x="308325" y="84100"/>
            <a:ext cx="8128500" cy="145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Building Blocks of Power BI</a:t>
            </a:r>
            <a:endParaRPr b="0" i="0" sz="2800" u="none" cap="none" strike="noStrike">
              <a:solidFill>
                <a:schemeClr val="dk1"/>
              </a:solidFill>
              <a:latin typeface="Arial"/>
              <a:ea typeface="Arial"/>
              <a:cs typeface="Arial"/>
              <a:sym typeface="Arial"/>
            </a:endParaRPr>
          </a:p>
        </p:txBody>
      </p:sp>
      <p:sp>
        <p:nvSpPr>
          <p:cNvPr id="1435" name="Google Shape;1435;p56"/>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56"/>
          <p:cNvSpPr/>
          <p:nvPr/>
        </p:nvSpPr>
        <p:spPr>
          <a:xfrm>
            <a:off x="308325" y="8007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56"/>
          <p:cNvSpPr/>
          <p:nvPr/>
        </p:nvSpPr>
        <p:spPr>
          <a:xfrm>
            <a:off x="308325" y="17151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56"/>
          <p:cNvSpPr/>
          <p:nvPr/>
        </p:nvSpPr>
        <p:spPr>
          <a:xfrm>
            <a:off x="308325" y="26295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56"/>
          <p:cNvSpPr/>
          <p:nvPr/>
        </p:nvSpPr>
        <p:spPr>
          <a:xfrm>
            <a:off x="308325" y="3543925"/>
            <a:ext cx="644700" cy="581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56"/>
          <p:cNvSpPr/>
          <p:nvPr/>
        </p:nvSpPr>
        <p:spPr>
          <a:xfrm>
            <a:off x="308325" y="44583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41" name="Google Shape;1441;p56"/>
          <p:cNvCxnSpPr>
            <a:stCxn id="1436" idx="4"/>
            <a:endCxn id="1437" idx="0"/>
          </p:cNvCxnSpPr>
          <p:nvPr/>
        </p:nvCxnSpPr>
        <p:spPr>
          <a:xfrm>
            <a:off x="630675" y="1382125"/>
            <a:ext cx="0" cy="333000"/>
          </a:xfrm>
          <a:prstGeom prst="straightConnector1">
            <a:avLst/>
          </a:prstGeom>
          <a:noFill/>
          <a:ln cap="flat" cmpd="sng" w="9525">
            <a:solidFill>
              <a:srgbClr val="FEFEFE"/>
            </a:solidFill>
            <a:prstDash val="solid"/>
            <a:round/>
            <a:headEnd len="sm" w="sm" type="none"/>
            <a:tailEnd len="sm" w="sm" type="none"/>
          </a:ln>
        </p:spPr>
      </p:cxnSp>
      <p:cxnSp>
        <p:nvCxnSpPr>
          <p:cNvPr id="1442" name="Google Shape;1442;p56"/>
          <p:cNvCxnSpPr>
            <a:stCxn id="1437" idx="4"/>
            <a:endCxn id="1438" idx="0"/>
          </p:cNvCxnSpPr>
          <p:nvPr/>
        </p:nvCxnSpPr>
        <p:spPr>
          <a:xfrm>
            <a:off x="630675" y="2296525"/>
            <a:ext cx="0" cy="333000"/>
          </a:xfrm>
          <a:prstGeom prst="straightConnector1">
            <a:avLst/>
          </a:prstGeom>
          <a:noFill/>
          <a:ln cap="flat" cmpd="sng" w="9525">
            <a:solidFill>
              <a:schemeClr val="lt1"/>
            </a:solidFill>
            <a:prstDash val="solid"/>
            <a:round/>
            <a:headEnd len="sm" w="sm" type="none"/>
            <a:tailEnd len="sm" w="sm" type="none"/>
          </a:ln>
        </p:spPr>
      </p:cxnSp>
      <p:cxnSp>
        <p:nvCxnSpPr>
          <p:cNvPr id="1443" name="Google Shape;1443;p56"/>
          <p:cNvCxnSpPr>
            <a:stCxn id="1438" idx="4"/>
            <a:endCxn id="1439" idx="0"/>
          </p:cNvCxnSpPr>
          <p:nvPr/>
        </p:nvCxnSpPr>
        <p:spPr>
          <a:xfrm>
            <a:off x="630675" y="3210925"/>
            <a:ext cx="0" cy="333000"/>
          </a:xfrm>
          <a:prstGeom prst="straightConnector1">
            <a:avLst/>
          </a:prstGeom>
          <a:noFill/>
          <a:ln cap="flat" cmpd="sng" w="9525">
            <a:solidFill>
              <a:schemeClr val="lt1"/>
            </a:solidFill>
            <a:prstDash val="solid"/>
            <a:round/>
            <a:headEnd len="sm" w="sm" type="none"/>
            <a:tailEnd len="sm" w="sm" type="none"/>
          </a:ln>
        </p:spPr>
      </p:cxnSp>
      <p:cxnSp>
        <p:nvCxnSpPr>
          <p:cNvPr id="1444" name="Google Shape;1444;p56"/>
          <p:cNvCxnSpPr>
            <a:stCxn id="1439" idx="4"/>
            <a:endCxn id="1440" idx="0"/>
          </p:cNvCxnSpPr>
          <p:nvPr/>
        </p:nvCxnSpPr>
        <p:spPr>
          <a:xfrm>
            <a:off x="630675" y="4125325"/>
            <a:ext cx="0" cy="333000"/>
          </a:xfrm>
          <a:prstGeom prst="straightConnector1">
            <a:avLst/>
          </a:prstGeom>
          <a:noFill/>
          <a:ln cap="flat" cmpd="sng" w="9525">
            <a:solidFill>
              <a:schemeClr val="lt1"/>
            </a:solidFill>
            <a:prstDash val="solid"/>
            <a:round/>
            <a:headEnd len="sm" w="sm" type="none"/>
            <a:tailEnd len="sm" w="sm" type="none"/>
          </a:ln>
        </p:spPr>
      </p:cxnSp>
      <p:sp>
        <p:nvSpPr>
          <p:cNvPr id="1445" name="Google Shape;1445;p56"/>
          <p:cNvSpPr/>
          <p:nvPr/>
        </p:nvSpPr>
        <p:spPr>
          <a:xfrm>
            <a:off x="1288100" y="8460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Visualizations</a:t>
            </a:r>
            <a:endParaRPr b="0" i="0" sz="1600" u="none" cap="none" strike="noStrike">
              <a:solidFill>
                <a:schemeClr val="dk1"/>
              </a:solidFill>
              <a:latin typeface="Arial"/>
              <a:ea typeface="Arial"/>
              <a:cs typeface="Arial"/>
              <a:sym typeface="Arial"/>
            </a:endParaRPr>
          </a:p>
        </p:txBody>
      </p:sp>
      <p:sp>
        <p:nvSpPr>
          <p:cNvPr id="1446" name="Google Shape;1446;p56"/>
          <p:cNvSpPr/>
          <p:nvPr/>
        </p:nvSpPr>
        <p:spPr>
          <a:xfrm>
            <a:off x="1288100" y="1729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Datasets</a:t>
            </a:r>
            <a:endParaRPr b="0" i="0" sz="1600" u="none" cap="none" strike="noStrike">
              <a:solidFill>
                <a:schemeClr val="dk1"/>
              </a:solidFill>
              <a:latin typeface="Arial"/>
              <a:ea typeface="Arial"/>
              <a:cs typeface="Arial"/>
              <a:sym typeface="Arial"/>
            </a:endParaRPr>
          </a:p>
        </p:txBody>
      </p:sp>
      <p:sp>
        <p:nvSpPr>
          <p:cNvPr id="1447" name="Google Shape;1447;p56"/>
          <p:cNvSpPr/>
          <p:nvPr/>
        </p:nvSpPr>
        <p:spPr>
          <a:xfrm>
            <a:off x="1288100" y="26892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Reports</a:t>
            </a:r>
            <a:endParaRPr b="0" i="0" sz="1600" u="none" cap="none" strike="noStrike">
              <a:solidFill>
                <a:schemeClr val="dk1"/>
              </a:solidFill>
              <a:latin typeface="Arial"/>
              <a:ea typeface="Arial"/>
              <a:cs typeface="Arial"/>
              <a:sym typeface="Arial"/>
            </a:endParaRPr>
          </a:p>
        </p:txBody>
      </p:sp>
      <p:sp>
        <p:nvSpPr>
          <p:cNvPr id="1448" name="Google Shape;1448;p56"/>
          <p:cNvSpPr/>
          <p:nvPr/>
        </p:nvSpPr>
        <p:spPr>
          <a:xfrm>
            <a:off x="1288100" y="45036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Tiles</a:t>
            </a:r>
            <a:endParaRPr b="0" i="0" sz="1600" u="none" cap="none" strike="noStrike">
              <a:solidFill>
                <a:schemeClr val="dk1"/>
              </a:solidFill>
              <a:latin typeface="Arial"/>
              <a:ea typeface="Arial"/>
              <a:cs typeface="Arial"/>
              <a:sym typeface="Arial"/>
            </a:endParaRPr>
          </a:p>
        </p:txBody>
      </p:sp>
      <p:sp>
        <p:nvSpPr>
          <p:cNvPr id="1449" name="Google Shape;1449;p56"/>
          <p:cNvSpPr/>
          <p:nvPr/>
        </p:nvSpPr>
        <p:spPr>
          <a:xfrm>
            <a:off x="1288100" y="3634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Dashboards</a:t>
            </a:r>
            <a:endParaRPr b="1" i="0" sz="1600" u="none" cap="none" strike="noStrike">
              <a:solidFill>
                <a:schemeClr val="dk1"/>
              </a:solidFill>
              <a:latin typeface="Arial"/>
              <a:ea typeface="Arial"/>
              <a:cs typeface="Arial"/>
              <a:sym typeface="Arial"/>
            </a:endParaRPr>
          </a:p>
        </p:txBody>
      </p:sp>
      <p:sp>
        <p:nvSpPr>
          <p:cNvPr id="1450" name="Google Shape;1450;p56"/>
          <p:cNvSpPr/>
          <p:nvPr/>
        </p:nvSpPr>
        <p:spPr>
          <a:xfrm>
            <a:off x="3124525" y="798000"/>
            <a:ext cx="5954400" cy="12615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 Power BI dashboard is a single page interface that uses the most important elements of a report to tell a story.</a:t>
            </a:r>
            <a:endParaRPr b="0" i="0" sz="1600" u="none" cap="none" strike="noStrike">
              <a:solidFill>
                <a:srgbClr val="000000"/>
              </a:solidFill>
              <a:latin typeface="Arial"/>
              <a:ea typeface="Arial"/>
              <a:cs typeface="Arial"/>
              <a:sym typeface="Arial"/>
            </a:endParaRPr>
          </a:p>
        </p:txBody>
      </p:sp>
      <p:pic>
        <p:nvPicPr>
          <p:cNvPr id="1451" name="Google Shape;1451;p56"/>
          <p:cNvPicPr preferRelativeResize="0"/>
          <p:nvPr/>
        </p:nvPicPr>
        <p:blipFill rotWithShape="1">
          <a:blip r:embed="rId3">
            <a:alphaModFix/>
          </a:blip>
          <a:srcRect b="0" l="0" r="0" t="0"/>
          <a:stretch/>
        </p:blipFill>
        <p:spPr>
          <a:xfrm>
            <a:off x="3482575" y="2194375"/>
            <a:ext cx="5184200" cy="2876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57"/>
          <p:cNvSpPr/>
          <p:nvPr/>
        </p:nvSpPr>
        <p:spPr>
          <a:xfrm>
            <a:off x="308325" y="84100"/>
            <a:ext cx="8128500" cy="145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Building Blocks of Power BI</a:t>
            </a:r>
            <a:endParaRPr b="0" i="0" sz="2800" u="none" cap="none" strike="noStrike">
              <a:solidFill>
                <a:schemeClr val="dk1"/>
              </a:solidFill>
              <a:latin typeface="Arial"/>
              <a:ea typeface="Arial"/>
              <a:cs typeface="Arial"/>
              <a:sym typeface="Arial"/>
            </a:endParaRPr>
          </a:p>
        </p:txBody>
      </p:sp>
      <p:sp>
        <p:nvSpPr>
          <p:cNvPr id="1457" name="Google Shape;1457;p57"/>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57"/>
          <p:cNvSpPr/>
          <p:nvPr/>
        </p:nvSpPr>
        <p:spPr>
          <a:xfrm>
            <a:off x="308325" y="8007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57"/>
          <p:cNvSpPr/>
          <p:nvPr/>
        </p:nvSpPr>
        <p:spPr>
          <a:xfrm>
            <a:off x="308325" y="17151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57"/>
          <p:cNvSpPr/>
          <p:nvPr/>
        </p:nvSpPr>
        <p:spPr>
          <a:xfrm>
            <a:off x="308325" y="26295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57"/>
          <p:cNvSpPr/>
          <p:nvPr/>
        </p:nvSpPr>
        <p:spPr>
          <a:xfrm>
            <a:off x="308325" y="35439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57"/>
          <p:cNvSpPr/>
          <p:nvPr/>
        </p:nvSpPr>
        <p:spPr>
          <a:xfrm>
            <a:off x="308325" y="4458325"/>
            <a:ext cx="644700" cy="581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63" name="Google Shape;1463;p57"/>
          <p:cNvCxnSpPr>
            <a:stCxn id="1458" idx="4"/>
            <a:endCxn id="1459" idx="0"/>
          </p:cNvCxnSpPr>
          <p:nvPr/>
        </p:nvCxnSpPr>
        <p:spPr>
          <a:xfrm>
            <a:off x="630675" y="1382125"/>
            <a:ext cx="0" cy="333000"/>
          </a:xfrm>
          <a:prstGeom prst="straightConnector1">
            <a:avLst/>
          </a:prstGeom>
          <a:noFill/>
          <a:ln cap="flat" cmpd="sng" w="9525">
            <a:solidFill>
              <a:srgbClr val="FEFEFE"/>
            </a:solidFill>
            <a:prstDash val="solid"/>
            <a:round/>
            <a:headEnd len="sm" w="sm" type="none"/>
            <a:tailEnd len="sm" w="sm" type="none"/>
          </a:ln>
        </p:spPr>
      </p:cxnSp>
      <p:cxnSp>
        <p:nvCxnSpPr>
          <p:cNvPr id="1464" name="Google Shape;1464;p57"/>
          <p:cNvCxnSpPr>
            <a:stCxn id="1459" idx="4"/>
            <a:endCxn id="1460" idx="0"/>
          </p:cNvCxnSpPr>
          <p:nvPr/>
        </p:nvCxnSpPr>
        <p:spPr>
          <a:xfrm>
            <a:off x="630675" y="2296525"/>
            <a:ext cx="0" cy="333000"/>
          </a:xfrm>
          <a:prstGeom prst="straightConnector1">
            <a:avLst/>
          </a:prstGeom>
          <a:noFill/>
          <a:ln cap="flat" cmpd="sng" w="9525">
            <a:solidFill>
              <a:schemeClr val="lt1"/>
            </a:solidFill>
            <a:prstDash val="solid"/>
            <a:round/>
            <a:headEnd len="sm" w="sm" type="none"/>
            <a:tailEnd len="sm" w="sm" type="none"/>
          </a:ln>
        </p:spPr>
      </p:cxnSp>
      <p:cxnSp>
        <p:nvCxnSpPr>
          <p:cNvPr id="1465" name="Google Shape;1465;p57"/>
          <p:cNvCxnSpPr>
            <a:stCxn id="1460" idx="4"/>
            <a:endCxn id="1461" idx="0"/>
          </p:cNvCxnSpPr>
          <p:nvPr/>
        </p:nvCxnSpPr>
        <p:spPr>
          <a:xfrm>
            <a:off x="630675" y="3210925"/>
            <a:ext cx="0" cy="333000"/>
          </a:xfrm>
          <a:prstGeom prst="straightConnector1">
            <a:avLst/>
          </a:prstGeom>
          <a:noFill/>
          <a:ln cap="flat" cmpd="sng" w="9525">
            <a:solidFill>
              <a:schemeClr val="lt1"/>
            </a:solidFill>
            <a:prstDash val="solid"/>
            <a:round/>
            <a:headEnd len="sm" w="sm" type="none"/>
            <a:tailEnd len="sm" w="sm" type="none"/>
          </a:ln>
        </p:spPr>
      </p:cxnSp>
      <p:cxnSp>
        <p:nvCxnSpPr>
          <p:cNvPr id="1466" name="Google Shape;1466;p57"/>
          <p:cNvCxnSpPr>
            <a:stCxn id="1461" idx="4"/>
            <a:endCxn id="1462" idx="0"/>
          </p:cNvCxnSpPr>
          <p:nvPr/>
        </p:nvCxnSpPr>
        <p:spPr>
          <a:xfrm>
            <a:off x="630675" y="4125325"/>
            <a:ext cx="0" cy="333000"/>
          </a:xfrm>
          <a:prstGeom prst="straightConnector1">
            <a:avLst/>
          </a:prstGeom>
          <a:noFill/>
          <a:ln cap="flat" cmpd="sng" w="9525">
            <a:solidFill>
              <a:schemeClr val="lt1"/>
            </a:solidFill>
            <a:prstDash val="solid"/>
            <a:round/>
            <a:headEnd len="sm" w="sm" type="none"/>
            <a:tailEnd len="sm" w="sm" type="none"/>
          </a:ln>
        </p:spPr>
      </p:cxnSp>
      <p:sp>
        <p:nvSpPr>
          <p:cNvPr id="1467" name="Google Shape;1467;p57"/>
          <p:cNvSpPr/>
          <p:nvPr/>
        </p:nvSpPr>
        <p:spPr>
          <a:xfrm>
            <a:off x="1288100" y="8460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Visualizations</a:t>
            </a:r>
            <a:endParaRPr b="0" i="0" sz="1600" u="none" cap="none" strike="noStrike">
              <a:solidFill>
                <a:schemeClr val="dk1"/>
              </a:solidFill>
              <a:latin typeface="Arial"/>
              <a:ea typeface="Arial"/>
              <a:cs typeface="Arial"/>
              <a:sym typeface="Arial"/>
            </a:endParaRPr>
          </a:p>
        </p:txBody>
      </p:sp>
      <p:sp>
        <p:nvSpPr>
          <p:cNvPr id="1468" name="Google Shape;1468;p57"/>
          <p:cNvSpPr/>
          <p:nvPr/>
        </p:nvSpPr>
        <p:spPr>
          <a:xfrm>
            <a:off x="1288100" y="1729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Datasets</a:t>
            </a:r>
            <a:endParaRPr b="0" i="0" sz="1600" u="none" cap="none" strike="noStrike">
              <a:solidFill>
                <a:schemeClr val="dk1"/>
              </a:solidFill>
              <a:latin typeface="Arial"/>
              <a:ea typeface="Arial"/>
              <a:cs typeface="Arial"/>
              <a:sym typeface="Arial"/>
            </a:endParaRPr>
          </a:p>
        </p:txBody>
      </p:sp>
      <p:sp>
        <p:nvSpPr>
          <p:cNvPr id="1469" name="Google Shape;1469;p57"/>
          <p:cNvSpPr/>
          <p:nvPr/>
        </p:nvSpPr>
        <p:spPr>
          <a:xfrm>
            <a:off x="1288100" y="26892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Reports</a:t>
            </a:r>
            <a:endParaRPr b="0" i="0" sz="1600" u="none" cap="none" strike="noStrike">
              <a:solidFill>
                <a:schemeClr val="dk1"/>
              </a:solidFill>
              <a:latin typeface="Arial"/>
              <a:ea typeface="Arial"/>
              <a:cs typeface="Arial"/>
              <a:sym typeface="Arial"/>
            </a:endParaRPr>
          </a:p>
        </p:txBody>
      </p:sp>
      <p:sp>
        <p:nvSpPr>
          <p:cNvPr id="1470" name="Google Shape;1470;p57"/>
          <p:cNvSpPr/>
          <p:nvPr/>
        </p:nvSpPr>
        <p:spPr>
          <a:xfrm>
            <a:off x="1288100" y="45036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Tiles</a:t>
            </a:r>
            <a:endParaRPr b="1" i="0" sz="1600" u="none" cap="none" strike="noStrike">
              <a:solidFill>
                <a:schemeClr val="dk1"/>
              </a:solidFill>
              <a:latin typeface="Arial"/>
              <a:ea typeface="Arial"/>
              <a:cs typeface="Arial"/>
              <a:sym typeface="Arial"/>
            </a:endParaRPr>
          </a:p>
        </p:txBody>
      </p:sp>
      <p:sp>
        <p:nvSpPr>
          <p:cNvPr id="1471" name="Google Shape;1471;p57"/>
          <p:cNvSpPr/>
          <p:nvPr/>
        </p:nvSpPr>
        <p:spPr>
          <a:xfrm>
            <a:off x="1288100" y="3634525"/>
            <a:ext cx="15966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Dashboards</a:t>
            </a:r>
            <a:endParaRPr b="0" i="0" sz="1600" u="none" cap="none" strike="noStrike">
              <a:solidFill>
                <a:schemeClr val="dk1"/>
              </a:solidFill>
              <a:latin typeface="Arial"/>
              <a:ea typeface="Arial"/>
              <a:cs typeface="Arial"/>
              <a:sym typeface="Arial"/>
            </a:endParaRPr>
          </a:p>
        </p:txBody>
      </p:sp>
      <p:sp>
        <p:nvSpPr>
          <p:cNvPr id="1472" name="Google Shape;1472;p57"/>
          <p:cNvSpPr/>
          <p:nvPr/>
        </p:nvSpPr>
        <p:spPr>
          <a:xfrm>
            <a:off x="3124525" y="798000"/>
            <a:ext cx="5954400" cy="12615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 Power BI, a tile is a single visualization found in a report or on a dashboard</a:t>
            </a:r>
            <a:endParaRPr b="0" i="0" sz="1600" u="none" cap="none" strike="noStrike">
              <a:solidFill>
                <a:srgbClr val="000000"/>
              </a:solidFill>
              <a:latin typeface="Arial"/>
              <a:ea typeface="Arial"/>
              <a:cs typeface="Arial"/>
              <a:sym typeface="Arial"/>
            </a:endParaRPr>
          </a:p>
        </p:txBody>
      </p:sp>
      <p:pic>
        <p:nvPicPr>
          <p:cNvPr id="1473" name="Google Shape;1473;p57"/>
          <p:cNvPicPr preferRelativeResize="0"/>
          <p:nvPr/>
        </p:nvPicPr>
        <p:blipFill rotWithShape="1">
          <a:blip r:embed="rId3">
            <a:alphaModFix/>
          </a:blip>
          <a:srcRect b="0" l="0" r="0" t="0"/>
          <a:stretch/>
        </p:blipFill>
        <p:spPr>
          <a:xfrm>
            <a:off x="3219775" y="2183925"/>
            <a:ext cx="5742511" cy="2779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58"/>
          <p:cNvSpPr/>
          <p:nvPr/>
        </p:nvSpPr>
        <p:spPr>
          <a:xfrm>
            <a:off x="934275" y="1467100"/>
            <a:ext cx="44031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Power BI</a:t>
            </a:r>
            <a:endParaRPr b="0" i="0" sz="1400" u="none" cap="none" strike="noStrike">
              <a:solidFill>
                <a:srgbClr val="000000"/>
              </a:solidFill>
              <a:latin typeface="Arial"/>
              <a:ea typeface="Arial"/>
              <a:cs typeface="Arial"/>
              <a:sym typeface="Arial"/>
            </a:endParaRPr>
          </a:p>
        </p:txBody>
      </p:sp>
      <p:sp>
        <p:nvSpPr>
          <p:cNvPr id="1479" name="Google Shape;1479;p58"/>
          <p:cNvSpPr/>
          <p:nvPr/>
        </p:nvSpPr>
        <p:spPr>
          <a:xfrm>
            <a:off x="2229750" y="2237800"/>
            <a:ext cx="4159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Charts</a:t>
            </a:r>
            <a:endParaRPr b="0" i="0" sz="1400" u="none" cap="none" strike="noStrike">
              <a:solidFill>
                <a:srgbClr val="000000"/>
              </a:solidFill>
              <a:latin typeface="Arial"/>
              <a:ea typeface="Arial"/>
              <a:cs typeface="Arial"/>
              <a:sym typeface="Arial"/>
            </a:endParaRPr>
          </a:p>
        </p:txBody>
      </p:sp>
      <p:grpSp>
        <p:nvGrpSpPr>
          <p:cNvPr id="1480" name="Google Shape;1480;p58"/>
          <p:cNvGrpSpPr/>
          <p:nvPr/>
        </p:nvGrpSpPr>
        <p:grpSpPr>
          <a:xfrm>
            <a:off x="145959" y="3778757"/>
            <a:ext cx="8718703" cy="168854"/>
            <a:chOff x="852265" y="4364980"/>
            <a:chExt cx="9566275" cy="147638"/>
          </a:xfrm>
        </p:grpSpPr>
        <p:sp>
          <p:nvSpPr>
            <p:cNvPr id="1481" name="Google Shape;1481;p58"/>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82" name="Google Shape;1482;p58"/>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83" name="Google Shape;1483;p58"/>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84" name="Google Shape;1484;p58"/>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85" name="Google Shape;1485;p58"/>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86" name="Google Shape;1486;p58"/>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87" name="Google Shape;1487;p58"/>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88" name="Google Shape;1488;p58"/>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89" name="Google Shape;1489;p58"/>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90" name="Google Shape;1490;p58"/>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91" name="Google Shape;1491;p58"/>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92" name="Google Shape;1492;p58"/>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93" name="Google Shape;1493;p58"/>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494" name="Google Shape;1494;p58"/>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59"/>
          <p:cNvSpPr/>
          <p:nvPr/>
        </p:nvSpPr>
        <p:spPr>
          <a:xfrm>
            <a:off x="308325" y="84100"/>
            <a:ext cx="8128500" cy="145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Different Charts in Power BI</a:t>
            </a:r>
            <a:endParaRPr b="0" i="0" sz="2800" u="none" cap="none" strike="noStrike">
              <a:solidFill>
                <a:schemeClr val="dk1"/>
              </a:solidFill>
              <a:latin typeface="Arial"/>
              <a:ea typeface="Arial"/>
              <a:cs typeface="Arial"/>
              <a:sym typeface="Arial"/>
            </a:endParaRPr>
          </a:p>
        </p:txBody>
      </p:sp>
      <p:sp>
        <p:nvSpPr>
          <p:cNvPr id="1500" name="Google Shape;1500;p59"/>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59"/>
          <p:cNvSpPr/>
          <p:nvPr/>
        </p:nvSpPr>
        <p:spPr>
          <a:xfrm>
            <a:off x="308325" y="8007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502" name="Google Shape;1502;p59"/>
          <p:cNvSpPr/>
          <p:nvPr/>
        </p:nvSpPr>
        <p:spPr>
          <a:xfrm>
            <a:off x="308325" y="17151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503" name="Google Shape;1503;p59"/>
          <p:cNvSpPr/>
          <p:nvPr/>
        </p:nvSpPr>
        <p:spPr>
          <a:xfrm>
            <a:off x="308325" y="26295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504" name="Google Shape;1504;p59"/>
          <p:cNvSpPr/>
          <p:nvPr/>
        </p:nvSpPr>
        <p:spPr>
          <a:xfrm>
            <a:off x="308325" y="35439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505" name="Google Shape;1505;p59"/>
          <p:cNvSpPr/>
          <p:nvPr/>
        </p:nvSpPr>
        <p:spPr>
          <a:xfrm>
            <a:off x="308325" y="4458325"/>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cxnSp>
        <p:nvCxnSpPr>
          <p:cNvPr id="1506" name="Google Shape;1506;p59"/>
          <p:cNvCxnSpPr>
            <a:stCxn id="1501" idx="4"/>
            <a:endCxn id="1502" idx="0"/>
          </p:cNvCxnSpPr>
          <p:nvPr/>
        </p:nvCxnSpPr>
        <p:spPr>
          <a:xfrm>
            <a:off x="630675" y="1382125"/>
            <a:ext cx="0" cy="333000"/>
          </a:xfrm>
          <a:prstGeom prst="straightConnector1">
            <a:avLst/>
          </a:prstGeom>
          <a:noFill/>
          <a:ln cap="flat" cmpd="sng" w="9525">
            <a:solidFill>
              <a:srgbClr val="FEFEFE"/>
            </a:solidFill>
            <a:prstDash val="solid"/>
            <a:round/>
            <a:headEnd len="sm" w="sm" type="none"/>
            <a:tailEnd len="sm" w="sm" type="none"/>
          </a:ln>
        </p:spPr>
      </p:cxnSp>
      <p:cxnSp>
        <p:nvCxnSpPr>
          <p:cNvPr id="1507" name="Google Shape;1507;p59"/>
          <p:cNvCxnSpPr>
            <a:stCxn id="1502" idx="4"/>
            <a:endCxn id="1503" idx="0"/>
          </p:cNvCxnSpPr>
          <p:nvPr/>
        </p:nvCxnSpPr>
        <p:spPr>
          <a:xfrm>
            <a:off x="630675" y="2296525"/>
            <a:ext cx="0" cy="333000"/>
          </a:xfrm>
          <a:prstGeom prst="straightConnector1">
            <a:avLst/>
          </a:prstGeom>
          <a:noFill/>
          <a:ln cap="flat" cmpd="sng" w="9525">
            <a:solidFill>
              <a:schemeClr val="lt1"/>
            </a:solidFill>
            <a:prstDash val="solid"/>
            <a:round/>
            <a:headEnd len="sm" w="sm" type="none"/>
            <a:tailEnd len="sm" w="sm" type="none"/>
          </a:ln>
        </p:spPr>
      </p:cxnSp>
      <p:cxnSp>
        <p:nvCxnSpPr>
          <p:cNvPr id="1508" name="Google Shape;1508;p59"/>
          <p:cNvCxnSpPr>
            <a:stCxn id="1503" idx="4"/>
            <a:endCxn id="1504" idx="0"/>
          </p:cNvCxnSpPr>
          <p:nvPr/>
        </p:nvCxnSpPr>
        <p:spPr>
          <a:xfrm>
            <a:off x="630675" y="3210925"/>
            <a:ext cx="0" cy="333000"/>
          </a:xfrm>
          <a:prstGeom prst="straightConnector1">
            <a:avLst/>
          </a:prstGeom>
          <a:noFill/>
          <a:ln cap="flat" cmpd="sng" w="9525">
            <a:solidFill>
              <a:schemeClr val="lt1"/>
            </a:solidFill>
            <a:prstDash val="solid"/>
            <a:round/>
            <a:headEnd len="sm" w="sm" type="none"/>
            <a:tailEnd len="sm" w="sm" type="none"/>
          </a:ln>
        </p:spPr>
      </p:cxnSp>
      <p:cxnSp>
        <p:nvCxnSpPr>
          <p:cNvPr id="1509" name="Google Shape;1509;p59"/>
          <p:cNvCxnSpPr>
            <a:stCxn id="1504" idx="4"/>
            <a:endCxn id="1505" idx="0"/>
          </p:cNvCxnSpPr>
          <p:nvPr/>
        </p:nvCxnSpPr>
        <p:spPr>
          <a:xfrm>
            <a:off x="630675" y="4125325"/>
            <a:ext cx="0" cy="333000"/>
          </a:xfrm>
          <a:prstGeom prst="straightConnector1">
            <a:avLst/>
          </a:prstGeom>
          <a:noFill/>
          <a:ln cap="flat" cmpd="sng" w="9525">
            <a:solidFill>
              <a:schemeClr val="lt1"/>
            </a:solidFill>
            <a:prstDash val="solid"/>
            <a:round/>
            <a:headEnd len="sm" w="sm" type="none"/>
            <a:tailEnd len="sm" w="sm" type="none"/>
          </a:ln>
        </p:spPr>
      </p:cxnSp>
      <p:sp>
        <p:nvSpPr>
          <p:cNvPr id="1510" name="Google Shape;1510;p59"/>
          <p:cNvSpPr/>
          <p:nvPr/>
        </p:nvSpPr>
        <p:spPr>
          <a:xfrm>
            <a:off x="1288100" y="846025"/>
            <a:ext cx="34491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Bar, Column, Line &amp; Area Charts</a:t>
            </a:r>
            <a:endParaRPr b="0" i="0" sz="1600" u="none" cap="none" strike="noStrike">
              <a:solidFill>
                <a:schemeClr val="dk1"/>
              </a:solidFill>
              <a:latin typeface="Arial"/>
              <a:ea typeface="Arial"/>
              <a:cs typeface="Arial"/>
              <a:sym typeface="Arial"/>
            </a:endParaRPr>
          </a:p>
        </p:txBody>
      </p:sp>
      <p:sp>
        <p:nvSpPr>
          <p:cNvPr id="1511" name="Google Shape;1511;p59"/>
          <p:cNvSpPr/>
          <p:nvPr/>
        </p:nvSpPr>
        <p:spPr>
          <a:xfrm>
            <a:off x="1288100" y="1729525"/>
            <a:ext cx="34491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Combination Charts</a:t>
            </a:r>
            <a:endParaRPr b="0" i="0" sz="1600" u="none" cap="none" strike="noStrike">
              <a:solidFill>
                <a:schemeClr val="dk1"/>
              </a:solidFill>
              <a:latin typeface="Arial"/>
              <a:ea typeface="Arial"/>
              <a:cs typeface="Arial"/>
              <a:sym typeface="Arial"/>
            </a:endParaRPr>
          </a:p>
        </p:txBody>
      </p:sp>
      <p:sp>
        <p:nvSpPr>
          <p:cNvPr id="1512" name="Google Shape;1512;p59"/>
          <p:cNvSpPr/>
          <p:nvPr/>
        </p:nvSpPr>
        <p:spPr>
          <a:xfrm>
            <a:off x="1288100" y="2689225"/>
            <a:ext cx="34491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Pie-Charts, Doughnut charts</a:t>
            </a:r>
            <a:endParaRPr b="0" i="0" sz="1600" u="none" cap="none" strike="noStrike">
              <a:solidFill>
                <a:schemeClr val="dk1"/>
              </a:solidFill>
              <a:latin typeface="Arial"/>
              <a:ea typeface="Arial"/>
              <a:cs typeface="Arial"/>
              <a:sym typeface="Arial"/>
            </a:endParaRPr>
          </a:p>
        </p:txBody>
      </p:sp>
      <p:sp>
        <p:nvSpPr>
          <p:cNvPr id="1513" name="Google Shape;1513;p59"/>
          <p:cNvSpPr/>
          <p:nvPr/>
        </p:nvSpPr>
        <p:spPr>
          <a:xfrm>
            <a:off x="1288100" y="4503625"/>
            <a:ext cx="34491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Gauge, Cards, Tables &amp; Matrices</a:t>
            </a:r>
            <a:endParaRPr b="0" i="0" sz="1600" u="none" cap="none" strike="noStrike">
              <a:solidFill>
                <a:schemeClr val="dk1"/>
              </a:solidFill>
              <a:latin typeface="Arial"/>
              <a:ea typeface="Arial"/>
              <a:cs typeface="Arial"/>
              <a:sym typeface="Arial"/>
            </a:endParaRPr>
          </a:p>
        </p:txBody>
      </p:sp>
      <p:sp>
        <p:nvSpPr>
          <p:cNvPr id="1514" name="Google Shape;1514;p59"/>
          <p:cNvSpPr/>
          <p:nvPr/>
        </p:nvSpPr>
        <p:spPr>
          <a:xfrm>
            <a:off x="1288100" y="3634525"/>
            <a:ext cx="3449100" cy="490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Maps, Funnel Charts</a:t>
            </a:r>
            <a:endParaRPr b="0" i="0" sz="1600" u="none" cap="none" strike="noStrike">
              <a:solidFill>
                <a:schemeClr val="dk1"/>
              </a:solidFill>
              <a:latin typeface="Arial"/>
              <a:ea typeface="Arial"/>
              <a:cs typeface="Arial"/>
              <a:sym typeface="Arial"/>
            </a:endParaRPr>
          </a:p>
        </p:txBody>
      </p:sp>
      <p:pic>
        <p:nvPicPr>
          <p:cNvPr id="1515" name="Google Shape;1515;p59"/>
          <p:cNvPicPr preferRelativeResize="0"/>
          <p:nvPr/>
        </p:nvPicPr>
        <p:blipFill rotWithShape="1">
          <a:blip r:embed="rId3">
            <a:alphaModFix/>
          </a:blip>
          <a:srcRect b="0" l="0" r="0" t="0"/>
          <a:stretch/>
        </p:blipFill>
        <p:spPr>
          <a:xfrm>
            <a:off x="5702500" y="604438"/>
            <a:ext cx="2888724" cy="2575575"/>
          </a:xfrm>
          <a:prstGeom prst="rect">
            <a:avLst/>
          </a:prstGeom>
          <a:noFill/>
          <a:ln>
            <a:noFill/>
          </a:ln>
        </p:spPr>
      </p:pic>
      <p:pic>
        <p:nvPicPr>
          <p:cNvPr id="1516" name="Google Shape;1516;p59"/>
          <p:cNvPicPr preferRelativeResize="0"/>
          <p:nvPr/>
        </p:nvPicPr>
        <p:blipFill rotWithShape="1">
          <a:blip r:embed="rId4">
            <a:alphaModFix/>
          </a:blip>
          <a:srcRect b="0" l="0" r="0" t="0"/>
          <a:stretch/>
        </p:blipFill>
        <p:spPr>
          <a:xfrm>
            <a:off x="6057750" y="938400"/>
            <a:ext cx="2178224" cy="163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000"/>
                                        <p:tgtEl>
                                          <p:spTgt spid="1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6"/>
          <p:cNvSpPr/>
          <p:nvPr/>
        </p:nvSpPr>
        <p:spPr>
          <a:xfrm>
            <a:off x="0" y="0"/>
            <a:ext cx="52695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Power BI Pro - Life Hack</a:t>
            </a:r>
            <a:endParaRPr b="0" i="0" sz="3200" u="none" cap="none" strike="noStrike">
              <a:solidFill>
                <a:schemeClr val="dk1"/>
              </a:solidFill>
              <a:latin typeface="Arial"/>
              <a:ea typeface="Arial"/>
              <a:cs typeface="Arial"/>
              <a:sym typeface="Arial"/>
            </a:endParaRPr>
          </a:p>
        </p:txBody>
      </p:sp>
      <p:grpSp>
        <p:nvGrpSpPr>
          <p:cNvPr id="287" name="Google Shape;287;p6"/>
          <p:cNvGrpSpPr/>
          <p:nvPr/>
        </p:nvGrpSpPr>
        <p:grpSpPr>
          <a:xfrm>
            <a:off x="103627" y="700871"/>
            <a:ext cx="7658760" cy="146988"/>
            <a:chOff x="852265" y="4364980"/>
            <a:chExt cx="9566275" cy="147638"/>
          </a:xfrm>
        </p:grpSpPr>
        <p:sp>
          <p:nvSpPr>
            <p:cNvPr id="288" name="Google Shape;288;p6"/>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89" name="Google Shape;289;p6"/>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90" name="Google Shape;290;p6"/>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91" name="Google Shape;291;p6"/>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92" name="Google Shape;292;p6"/>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93" name="Google Shape;293;p6"/>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94" name="Google Shape;294;p6"/>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95" name="Google Shape;295;p6"/>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 name="Google Shape;296;p6"/>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7" name="Google Shape;297;p6"/>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8" name="Google Shape;298;p6"/>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9" name="Google Shape;299;p6"/>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0" name="Google Shape;300;p6"/>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01" name="Google Shape;301;p6"/>
          <p:cNvSpPr/>
          <p:nvPr/>
        </p:nvSpPr>
        <p:spPr>
          <a:xfrm>
            <a:off x="800950" y="1363050"/>
            <a:ext cx="4998900" cy="1208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Download Power BI Desktop : </a:t>
            </a:r>
            <a:r>
              <a:rPr b="0" i="0" lang="en-US" sz="1600" u="none" cap="none" strike="noStrike">
                <a:solidFill>
                  <a:schemeClr val="dk1"/>
                </a:solidFill>
                <a:latin typeface="Arial"/>
                <a:ea typeface="Arial"/>
                <a:cs typeface="Arial"/>
                <a:sym typeface="Arial"/>
              </a:rPr>
              <a:t>https://powerbi.microsoft.com/en-us/downloads/</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Life Hack</a:t>
            </a:r>
            <a:endParaRPr b="1"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How to sign up for Power BI without a work email</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Incognito: </a:t>
            </a:r>
            <a:endParaRPr b="1"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Log in to office.com → Enterprise→ Plans &amp; Pricing → E3 or E5 account</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Try for free</a:t>
            </a:r>
            <a:endParaRPr b="1" i="0" sz="1600" u="none" cap="none" strike="noStrike">
              <a:solidFill>
                <a:schemeClr val="dk1"/>
              </a:solidFill>
              <a:latin typeface="Arial"/>
              <a:ea typeface="Arial"/>
              <a:cs typeface="Arial"/>
              <a:sym typeface="Arial"/>
            </a:endParaRPr>
          </a:p>
        </p:txBody>
      </p:sp>
      <p:pic>
        <p:nvPicPr>
          <p:cNvPr id="302" name="Google Shape;302;p6"/>
          <p:cNvPicPr preferRelativeResize="0"/>
          <p:nvPr/>
        </p:nvPicPr>
        <p:blipFill rotWithShape="1">
          <a:blip r:embed="rId3">
            <a:alphaModFix/>
          </a:blip>
          <a:srcRect b="0" l="0" r="0" t="0"/>
          <a:stretch/>
        </p:blipFill>
        <p:spPr>
          <a:xfrm>
            <a:off x="270575" y="2115550"/>
            <a:ext cx="584700" cy="584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60"/>
          <p:cNvSpPr/>
          <p:nvPr/>
        </p:nvSpPr>
        <p:spPr>
          <a:xfrm>
            <a:off x="934275" y="1467100"/>
            <a:ext cx="44031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Power BI</a:t>
            </a:r>
            <a:endParaRPr b="0" i="0" sz="1400" u="none" cap="none" strike="noStrike">
              <a:solidFill>
                <a:srgbClr val="000000"/>
              </a:solidFill>
              <a:latin typeface="Arial"/>
              <a:ea typeface="Arial"/>
              <a:cs typeface="Arial"/>
              <a:sym typeface="Arial"/>
            </a:endParaRPr>
          </a:p>
        </p:txBody>
      </p:sp>
      <p:sp>
        <p:nvSpPr>
          <p:cNvPr id="1522" name="Google Shape;1522;p60"/>
          <p:cNvSpPr/>
          <p:nvPr/>
        </p:nvSpPr>
        <p:spPr>
          <a:xfrm>
            <a:off x="2229750" y="2237800"/>
            <a:ext cx="4159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KPIs</a:t>
            </a:r>
            <a:endParaRPr b="0" i="0" sz="1400" u="none" cap="none" strike="noStrike">
              <a:solidFill>
                <a:srgbClr val="000000"/>
              </a:solidFill>
              <a:latin typeface="Arial"/>
              <a:ea typeface="Arial"/>
              <a:cs typeface="Arial"/>
              <a:sym typeface="Arial"/>
            </a:endParaRPr>
          </a:p>
        </p:txBody>
      </p:sp>
      <p:grpSp>
        <p:nvGrpSpPr>
          <p:cNvPr id="1523" name="Google Shape;1523;p60"/>
          <p:cNvGrpSpPr/>
          <p:nvPr/>
        </p:nvGrpSpPr>
        <p:grpSpPr>
          <a:xfrm>
            <a:off x="145959" y="3778757"/>
            <a:ext cx="8718703" cy="168854"/>
            <a:chOff x="852265" y="4364980"/>
            <a:chExt cx="9566275" cy="147638"/>
          </a:xfrm>
        </p:grpSpPr>
        <p:sp>
          <p:nvSpPr>
            <p:cNvPr id="1524" name="Google Shape;1524;p60"/>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25" name="Google Shape;1525;p60"/>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26" name="Google Shape;1526;p60"/>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27" name="Google Shape;1527;p60"/>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28" name="Google Shape;1528;p60"/>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29" name="Google Shape;1529;p60"/>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30" name="Google Shape;1530;p60"/>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31" name="Google Shape;1531;p60"/>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32" name="Google Shape;1532;p60"/>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33" name="Google Shape;1533;p60"/>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34" name="Google Shape;1534;p60"/>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35" name="Google Shape;1535;p60"/>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36" name="Google Shape;1536;p60"/>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537" name="Google Shape;1537;p60"/>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61"/>
          <p:cNvSpPr/>
          <p:nvPr/>
        </p:nvSpPr>
        <p:spPr>
          <a:xfrm>
            <a:off x="0" y="0"/>
            <a:ext cx="6509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Topics to be covered.</a:t>
            </a:r>
            <a:endParaRPr b="0" i="0" sz="1400" u="none" cap="none" strike="noStrike">
              <a:solidFill>
                <a:schemeClr val="dk1"/>
              </a:solidFill>
              <a:latin typeface="Arial"/>
              <a:ea typeface="Arial"/>
              <a:cs typeface="Arial"/>
              <a:sym typeface="Arial"/>
            </a:endParaRPr>
          </a:p>
        </p:txBody>
      </p:sp>
      <p:grpSp>
        <p:nvGrpSpPr>
          <p:cNvPr id="1543" name="Google Shape;1543;p61"/>
          <p:cNvGrpSpPr/>
          <p:nvPr/>
        </p:nvGrpSpPr>
        <p:grpSpPr>
          <a:xfrm>
            <a:off x="103627" y="700871"/>
            <a:ext cx="7658760" cy="146988"/>
            <a:chOff x="852265" y="4364980"/>
            <a:chExt cx="9566275" cy="147638"/>
          </a:xfrm>
        </p:grpSpPr>
        <p:sp>
          <p:nvSpPr>
            <p:cNvPr id="1544" name="Google Shape;1544;p61"/>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45" name="Google Shape;1545;p61"/>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46" name="Google Shape;1546;p61"/>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47" name="Google Shape;1547;p61"/>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48" name="Google Shape;1548;p61"/>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49" name="Google Shape;1549;p61"/>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50" name="Google Shape;1550;p61"/>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51" name="Google Shape;1551;p61"/>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2" name="Google Shape;1552;p61"/>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3" name="Google Shape;1553;p61"/>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4" name="Google Shape;1554;p61"/>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5" name="Google Shape;1555;p61"/>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6" name="Google Shape;1556;p61"/>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557" name="Google Shape;1557;p61"/>
          <p:cNvSpPr txBox="1"/>
          <p:nvPr/>
        </p:nvSpPr>
        <p:spPr>
          <a:xfrm>
            <a:off x="3459075" y="2993850"/>
            <a:ext cx="4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58" name="Google Shape;1558;p61"/>
          <p:cNvCxnSpPr/>
          <p:nvPr/>
        </p:nvCxnSpPr>
        <p:spPr>
          <a:xfrm flipH="1" rot="10800000">
            <a:off x="330875" y="4602475"/>
            <a:ext cx="8361900" cy="30000"/>
          </a:xfrm>
          <a:prstGeom prst="straightConnector1">
            <a:avLst/>
          </a:prstGeom>
          <a:noFill/>
          <a:ln cap="flat" cmpd="sng" w="9525">
            <a:solidFill>
              <a:schemeClr val="dk1"/>
            </a:solidFill>
            <a:prstDash val="solid"/>
            <a:round/>
            <a:headEnd len="sm" w="sm" type="none"/>
            <a:tailEnd len="sm" w="sm" type="none"/>
          </a:ln>
        </p:spPr>
      </p:cxnSp>
      <p:sp>
        <p:nvSpPr>
          <p:cNvPr id="1559" name="Google Shape;1559;p61"/>
          <p:cNvSpPr/>
          <p:nvPr/>
        </p:nvSpPr>
        <p:spPr>
          <a:xfrm>
            <a:off x="2620800" y="1233325"/>
            <a:ext cx="2722500" cy="5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What is KPI ?</a:t>
            </a:r>
            <a:endParaRPr b="0" i="0" sz="1500" u="none" cap="none" strike="noStrike">
              <a:solidFill>
                <a:srgbClr val="000000"/>
              </a:solidFill>
              <a:latin typeface="Arial"/>
              <a:ea typeface="Arial"/>
              <a:cs typeface="Arial"/>
              <a:sym typeface="Arial"/>
            </a:endParaRPr>
          </a:p>
        </p:txBody>
      </p:sp>
      <p:sp>
        <p:nvSpPr>
          <p:cNvPr id="1560" name="Google Shape;1560;p61"/>
          <p:cNvSpPr/>
          <p:nvPr/>
        </p:nvSpPr>
        <p:spPr>
          <a:xfrm>
            <a:off x="3137575" y="2113600"/>
            <a:ext cx="2722500" cy="5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When to use KPI ?</a:t>
            </a:r>
            <a:endParaRPr b="0" i="0" sz="1500" u="none" cap="none" strike="noStrike">
              <a:solidFill>
                <a:srgbClr val="000000"/>
              </a:solidFill>
              <a:latin typeface="Arial"/>
              <a:ea typeface="Arial"/>
              <a:cs typeface="Arial"/>
              <a:sym typeface="Arial"/>
            </a:endParaRPr>
          </a:p>
        </p:txBody>
      </p:sp>
      <p:sp>
        <p:nvSpPr>
          <p:cNvPr id="1561" name="Google Shape;1561;p61"/>
          <p:cNvSpPr/>
          <p:nvPr/>
        </p:nvSpPr>
        <p:spPr>
          <a:xfrm>
            <a:off x="3682400" y="2955875"/>
            <a:ext cx="2880600" cy="5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What do you require for KPI ?</a:t>
            </a:r>
            <a:endParaRPr b="0" i="0" sz="1500" u="none" cap="none" strike="noStrike">
              <a:solidFill>
                <a:srgbClr val="000000"/>
              </a:solidFill>
              <a:latin typeface="Arial"/>
              <a:ea typeface="Arial"/>
              <a:cs typeface="Arial"/>
              <a:sym typeface="Arial"/>
            </a:endParaRPr>
          </a:p>
        </p:txBody>
      </p:sp>
      <p:sp>
        <p:nvSpPr>
          <p:cNvPr id="1562" name="Google Shape;1562;p61"/>
          <p:cNvSpPr/>
          <p:nvPr/>
        </p:nvSpPr>
        <p:spPr>
          <a:xfrm>
            <a:off x="4169050" y="3798175"/>
            <a:ext cx="3048600" cy="5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How to use KPI visualizations ?</a:t>
            </a:r>
            <a:endParaRPr b="0" i="0" sz="1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1000"/>
                                        <p:tgtEl>
                                          <p:spTgt spid="15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61"/>
                                        </p:tgtEl>
                                        <p:attrNameLst>
                                          <p:attrName>style.visibility</p:attrName>
                                        </p:attrNameLst>
                                      </p:cBhvr>
                                      <p:to>
                                        <p:strVal val="visible"/>
                                      </p:to>
                                    </p:set>
                                    <p:animEffect filter="fade" transition="in">
                                      <p:cBhvr>
                                        <p:cTn dur="1000"/>
                                        <p:tgtEl>
                                          <p:spTgt spid="156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62"/>
                                        </p:tgtEl>
                                        <p:attrNameLst>
                                          <p:attrName>style.visibility</p:attrName>
                                        </p:attrNameLst>
                                      </p:cBhvr>
                                      <p:to>
                                        <p:strVal val="visible"/>
                                      </p:to>
                                    </p:set>
                                    <p:animEffect filter="fade" transition="in">
                                      <p:cBhvr>
                                        <p:cTn dur="1000"/>
                                        <p:tgtEl>
                                          <p:spTgt spid="1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62"/>
          <p:cNvSpPr/>
          <p:nvPr/>
        </p:nvSpPr>
        <p:spPr>
          <a:xfrm>
            <a:off x="0" y="0"/>
            <a:ext cx="6509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When to use KPI?</a:t>
            </a:r>
            <a:endParaRPr b="0" i="0" sz="1400" u="none" cap="none" strike="noStrike">
              <a:solidFill>
                <a:schemeClr val="dk1"/>
              </a:solidFill>
              <a:latin typeface="Arial"/>
              <a:ea typeface="Arial"/>
              <a:cs typeface="Arial"/>
              <a:sym typeface="Arial"/>
            </a:endParaRPr>
          </a:p>
        </p:txBody>
      </p:sp>
      <p:grpSp>
        <p:nvGrpSpPr>
          <p:cNvPr id="1568" name="Google Shape;1568;p62"/>
          <p:cNvGrpSpPr/>
          <p:nvPr/>
        </p:nvGrpSpPr>
        <p:grpSpPr>
          <a:xfrm>
            <a:off x="103627" y="700871"/>
            <a:ext cx="7658760" cy="146988"/>
            <a:chOff x="852265" y="4364980"/>
            <a:chExt cx="9566275" cy="147638"/>
          </a:xfrm>
        </p:grpSpPr>
        <p:sp>
          <p:nvSpPr>
            <p:cNvPr id="1569" name="Google Shape;1569;p62"/>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70" name="Google Shape;1570;p62"/>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71" name="Google Shape;1571;p62"/>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72" name="Google Shape;1572;p62"/>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73" name="Google Shape;1573;p62"/>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74" name="Google Shape;1574;p62"/>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75" name="Google Shape;1575;p62"/>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76" name="Google Shape;1576;p62"/>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7" name="Google Shape;1577;p62"/>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8" name="Google Shape;1578;p62"/>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9" name="Google Shape;1579;p62"/>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0" name="Google Shape;1580;p62"/>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1" name="Google Shape;1581;p62"/>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582" name="Google Shape;1582;p62"/>
          <p:cNvSpPr txBox="1"/>
          <p:nvPr/>
        </p:nvSpPr>
        <p:spPr>
          <a:xfrm>
            <a:off x="3459075" y="2993850"/>
            <a:ext cx="4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62"/>
          <p:cNvSpPr/>
          <p:nvPr/>
        </p:nvSpPr>
        <p:spPr>
          <a:xfrm>
            <a:off x="3055275" y="1037100"/>
            <a:ext cx="5872200" cy="3924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62"/>
          <p:cNvSpPr/>
          <p:nvPr/>
        </p:nvSpPr>
        <p:spPr>
          <a:xfrm>
            <a:off x="294300" y="1418100"/>
            <a:ext cx="644700" cy="581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585" name="Google Shape;1585;p62"/>
          <p:cNvSpPr/>
          <p:nvPr/>
        </p:nvSpPr>
        <p:spPr>
          <a:xfrm>
            <a:off x="294300" y="22563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586" name="Google Shape;1586;p62"/>
          <p:cNvSpPr/>
          <p:nvPr/>
        </p:nvSpPr>
        <p:spPr>
          <a:xfrm>
            <a:off x="294300" y="30945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587" name="Google Shape;1587;p62"/>
          <p:cNvSpPr/>
          <p:nvPr/>
        </p:nvSpPr>
        <p:spPr>
          <a:xfrm>
            <a:off x="294300" y="39327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588" name="Google Shape;1588;p62"/>
          <p:cNvSpPr txBox="1"/>
          <p:nvPr/>
        </p:nvSpPr>
        <p:spPr>
          <a:xfrm>
            <a:off x="1099300" y="1533750"/>
            <a:ext cx="158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What is KPI ?</a:t>
            </a:r>
            <a:endParaRPr b="0" i="0" sz="1400" u="none" cap="none" strike="noStrike">
              <a:solidFill>
                <a:srgbClr val="000000"/>
              </a:solidFill>
              <a:latin typeface="Arial"/>
              <a:ea typeface="Arial"/>
              <a:cs typeface="Arial"/>
              <a:sym typeface="Arial"/>
            </a:endParaRPr>
          </a:p>
        </p:txBody>
      </p:sp>
      <p:sp>
        <p:nvSpPr>
          <p:cNvPr id="1589" name="Google Shape;1589;p62"/>
          <p:cNvSpPr txBox="1"/>
          <p:nvPr/>
        </p:nvSpPr>
        <p:spPr>
          <a:xfrm>
            <a:off x="1099300" y="2371950"/>
            <a:ext cx="158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to use?</a:t>
            </a:r>
            <a:endParaRPr b="0" i="0" sz="1400" u="none" cap="none" strike="noStrike">
              <a:solidFill>
                <a:srgbClr val="000000"/>
              </a:solidFill>
              <a:latin typeface="Arial"/>
              <a:ea typeface="Arial"/>
              <a:cs typeface="Arial"/>
              <a:sym typeface="Arial"/>
            </a:endParaRPr>
          </a:p>
        </p:txBody>
      </p:sp>
      <p:sp>
        <p:nvSpPr>
          <p:cNvPr id="1590" name="Google Shape;1590;p62"/>
          <p:cNvSpPr txBox="1"/>
          <p:nvPr/>
        </p:nvSpPr>
        <p:spPr>
          <a:xfrm>
            <a:off x="1099300" y="3210150"/>
            <a:ext cx="210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Requirements for KPI</a:t>
            </a:r>
            <a:endParaRPr b="0" i="0" sz="1400" u="none" cap="none" strike="noStrike">
              <a:solidFill>
                <a:srgbClr val="000000"/>
              </a:solidFill>
              <a:latin typeface="Arial"/>
              <a:ea typeface="Arial"/>
              <a:cs typeface="Arial"/>
              <a:sym typeface="Arial"/>
            </a:endParaRPr>
          </a:p>
        </p:txBody>
      </p:sp>
      <p:sp>
        <p:nvSpPr>
          <p:cNvPr id="1591" name="Google Shape;1591;p62"/>
          <p:cNvSpPr txBox="1"/>
          <p:nvPr/>
        </p:nvSpPr>
        <p:spPr>
          <a:xfrm>
            <a:off x="1099300" y="3972150"/>
            <a:ext cx="1583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KPI Visualizations</a:t>
            </a:r>
            <a:endParaRPr b="0" i="0" sz="1400" u="none" cap="none" strike="noStrike">
              <a:solidFill>
                <a:srgbClr val="000000"/>
              </a:solidFill>
              <a:latin typeface="Arial"/>
              <a:ea typeface="Arial"/>
              <a:cs typeface="Arial"/>
              <a:sym typeface="Arial"/>
            </a:endParaRPr>
          </a:p>
        </p:txBody>
      </p:sp>
      <p:pic>
        <p:nvPicPr>
          <p:cNvPr id="1592" name="Google Shape;1592;p62"/>
          <p:cNvPicPr preferRelativeResize="0"/>
          <p:nvPr/>
        </p:nvPicPr>
        <p:blipFill rotWithShape="1">
          <a:blip r:embed="rId3">
            <a:alphaModFix/>
          </a:blip>
          <a:srcRect b="0" l="0" r="0" t="0"/>
          <a:stretch/>
        </p:blipFill>
        <p:spPr>
          <a:xfrm>
            <a:off x="4095500" y="2010900"/>
            <a:ext cx="4126549" cy="2798688"/>
          </a:xfrm>
          <a:prstGeom prst="rect">
            <a:avLst/>
          </a:prstGeom>
          <a:noFill/>
          <a:ln>
            <a:noFill/>
          </a:ln>
        </p:spPr>
      </p:pic>
      <p:sp>
        <p:nvSpPr>
          <p:cNvPr id="1593" name="Google Shape;1593;p62"/>
          <p:cNvSpPr txBox="1"/>
          <p:nvPr/>
        </p:nvSpPr>
        <p:spPr>
          <a:xfrm>
            <a:off x="3195425" y="1107175"/>
            <a:ext cx="56481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 </a:t>
            </a:r>
            <a:r>
              <a:rPr b="1" i="0" lang="en-US" sz="1600" u="none" cap="none" strike="noStrike">
                <a:solidFill>
                  <a:srgbClr val="000000"/>
                </a:solidFill>
                <a:latin typeface="Arial"/>
                <a:ea typeface="Arial"/>
                <a:cs typeface="Arial"/>
                <a:sym typeface="Arial"/>
              </a:rPr>
              <a:t>key performance indicator (KPI) </a:t>
            </a:r>
            <a:r>
              <a:rPr b="0" i="0" lang="en-US" sz="1600" u="none" cap="none" strike="noStrike">
                <a:solidFill>
                  <a:srgbClr val="000000"/>
                </a:solidFill>
                <a:latin typeface="Arial"/>
                <a:ea typeface="Arial"/>
                <a:cs typeface="Arial"/>
                <a:sym typeface="Arial"/>
              </a:rPr>
              <a:t>is a visual cue that communicates the amount of progress made toward a target.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63"/>
          <p:cNvSpPr/>
          <p:nvPr/>
        </p:nvSpPr>
        <p:spPr>
          <a:xfrm>
            <a:off x="0" y="0"/>
            <a:ext cx="6509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When to use KPI?</a:t>
            </a:r>
            <a:endParaRPr b="0" i="0" sz="1400" u="none" cap="none" strike="noStrike">
              <a:solidFill>
                <a:schemeClr val="dk1"/>
              </a:solidFill>
              <a:latin typeface="Arial"/>
              <a:ea typeface="Arial"/>
              <a:cs typeface="Arial"/>
              <a:sym typeface="Arial"/>
            </a:endParaRPr>
          </a:p>
        </p:txBody>
      </p:sp>
      <p:grpSp>
        <p:nvGrpSpPr>
          <p:cNvPr id="1599" name="Google Shape;1599;p63"/>
          <p:cNvGrpSpPr/>
          <p:nvPr/>
        </p:nvGrpSpPr>
        <p:grpSpPr>
          <a:xfrm>
            <a:off x="103627" y="700871"/>
            <a:ext cx="7658760" cy="146988"/>
            <a:chOff x="852265" y="4364980"/>
            <a:chExt cx="9566275" cy="147638"/>
          </a:xfrm>
        </p:grpSpPr>
        <p:sp>
          <p:nvSpPr>
            <p:cNvPr id="1600" name="Google Shape;1600;p63"/>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01" name="Google Shape;1601;p63"/>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02" name="Google Shape;1602;p63"/>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03" name="Google Shape;1603;p63"/>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04" name="Google Shape;1604;p63"/>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05" name="Google Shape;1605;p63"/>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06" name="Google Shape;1606;p63"/>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07" name="Google Shape;1607;p63"/>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8" name="Google Shape;1608;p63"/>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9" name="Google Shape;1609;p63"/>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0" name="Google Shape;1610;p63"/>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1" name="Google Shape;1611;p63"/>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2" name="Google Shape;1612;p63"/>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613" name="Google Shape;1613;p63"/>
          <p:cNvSpPr txBox="1"/>
          <p:nvPr/>
        </p:nvSpPr>
        <p:spPr>
          <a:xfrm>
            <a:off x="3459075" y="2993850"/>
            <a:ext cx="4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63"/>
          <p:cNvSpPr/>
          <p:nvPr/>
        </p:nvSpPr>
        <p:spPr>
          <a:xfrm>
            <a:off x="3055275" y="1037100"/>
            <a:ext cx="5872200" cy="3924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63"/>
          <p:cNvSpPr/>
          <p:nvPr/>
        </p:nvSpPr>
        <p:spPr>
          <a:xfrm>
            <a:off x="3205500" y="1317450"/>
            <a:ext cx="2733000" cy="33636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63"/>
          <p:cNvSpPr/>
          <p:nvPr/>
        </p:nvSpPr>
        <p:spPr>
          <a:xfrm>
            <a:off x="6052725" y="1317450"/>
            <a:ext cx="2733000" cy="33636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63"/>
          <p:cNvSpPr/>
          <p:nvPr/>
        </p:nvSpPr>
        <p:spPr>
          <a:xfrm>
            <a:off x="294300" y="14181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618" name="Google Shape;1618;p63"/>
          <p:cNvSpPr/>
          <p:nvPr/>
        </p:nvSpPr>
        <p:spPr>
          <a:xfrm>
            <a:off x="294300" y="2256300"/>
            <a:ext cx="644700" cy="581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619" name="Google Shape;1619;p63"/>
          <p:cNvSpPr/>
          <p:nvPr/>
        </p:nvSpPr>
        <p:spPr>
          <a:xfrm>
            <a:off x="294300" y="30945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620" name="Google Shape;1620;p63"/>
          <p:cNvSpPr/>
          <p:nvPr/>
        </p:nvSpPr>
        <p:spPr>
          <a:xfrm>
            <a:off x="294300" y="39327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621" name="Google Shape;1621;p63"/>
          <p:cNvSpPr txBox="1"/>
          <p:nvPr/>
        </p:nvSpPr>
        <p:spPr>
          <a:xfrm>
            <a:off x="1099300" y="1533750"/>
            <a:ext cx="158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What is KPI ?</a:t>
            </a:r>
            <a:endParaRPr b="0" i="0" sz="1400" u="none" cap="none" strike="noStrike">
              <a:solidFill>
                <a:srgbClr val="000000"/>
              </a:solidFill>
              <a:latin typeface="Arial"/>
              <a:ea typeface="Arial"/>
              <a:cs typeface="Arial"/>
              <a:sym typeface="Arial"/>
            </a:endParaRPr>
          </a:p>
        </p:txBody>
      </p:sp>
      <p:sp>
        <p:nvSpPr>
          <p:cNvPr id="1622" name="Google Shape;1622;p63"/>
          <p:cNvSpPr txBox="1"/>
          <p:nvPr/>
        </p:nvSpPr>
        <p:spPr>
          <a:xfrm>
            <a:off x="1099300" y="2371950"/>
            <a:ext cx="158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to use?</a:t>
            </a:r>
            <a:endParaRPr b="0" i="0" sz="1400" u="none" cap="none" strike="noStrike">
              <a:solidFill>
                <a:srgbClr val="000000"/>
              </a:solidFill>
              <a:latin typeface="Arial"/>
              <a:ea typeface="Arial"/>
              <a:cs typeface="Arial"/>
              <a:sym typeface="Arial"/>
            </a:endParaRPr>
          </a:p>
        </p:txBody>
      </p:sp>
      <p:sp>
        <p:nvSpPr>
          <p:cNvPr id="1623" name="Google Shape;1623;p63"/>
          <p:cNvSpPr txBox="1"/>
          <p:nvPr/>
        </p:nvSpPr>
        <p:spPr>
          <a:xfrm>
            <a:off x="1099300" y="3210150"/>
            <a:ext cx="210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Requirements for KPI</a:t>
            </a:r>
            <a:endParaRPr b="0" i="0" sz="1400" u="none" cap="none" strike="noStrike">
              <a:solidFill>
                <a:srgbClr val="000000"/>
              </a:solidFill>
              <a:latin typeface="Arial"/>
              <a:ea typeface="Arial"/>
              <a:cs typeface="Arial"/>
              <a:sym typeface="Arial"/>
            </a:endParaRPr>
          </a:p>
        </p:txBody>
      </p:sp>
      <p:sp>
        <p:nvSpPr>
          <p:cNvPr id="1624" name="Google Shape;1624;p63"/>
          <p:cNvSpPr txBox="1"/>
          <p:nvPr/>
        </p:nvSpPr>
        <p:spPr>
          <a:xfrm>
            <a:off x="1099300" y="3972150"/>
            <a:ext cx="1583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KPI Visualizations</a:t>
            </a:r>
            <a:endParaRPr b="0" i="0" sz="1400" u="none" cap="none" strike="noStrike">
              <a:solidFill>
                <a:srgbClr val="000000"/>
              </a:solidFill>
              <a:latin typeface="Arial"/>
              <a:ea typeface="Arial"/>
              <a:cs typeface="Arial"/>
              <a:sym typeface="Arial"/>
            </a:endParaRPr>
          </a:p>
        </p:txBody>
      </p:sp>
      <p:pic>
        <p:nvPicPr>
          <p:cNvPr id="1625" name="Google Shape;1625;p63"/>
          <p:cNvPicPr preferRelativeResize="0"/>
          <p:nvPr/>
        </p:nvPicPr>
        <p:blipFill rotWithShape="1">
          <a:blip r:embed="rId3">
            <a:alphaModFix/>
          </a:blip>
          <a:srcRect b="0" l="0" r="0" t="0"/>
          <a:stretch/>
        </p:blipFill>
        <p:spPr>
          <a:xfrm>
            <a:off x="3537924" y="2335425"/>
            <a:ext cx="2182499" cy="2149650"/>
          </a:xfrm>
          <a:prstGeom prst="rect">
            <a:avLst/>
          </a:prstGeom>
          <a:noFill/>
          <a:ln>
            <a:noFill/>
          </a:ln>
        </p:spPr>
      </p:pic>
      <p:pic>
        <p:nvPicPr>
          <p:cNvPr id="1626" name="Google Shape;1626;p63"/>
          <p:cNvPicPr preferRelativeResize="0"/>
          <p:nvPr/>
        </p:nvPicPr>
        <p:blipFill rotWithShape="1">
          <a:blip r:embed="rId4">
            <a:alphaModFix/>
          </a:blip>
          <a:srcRect b="0" l="0" r="0" t="0"/>
          <a:stretch/>
        </p:blipFill>
        <p:spPr>
          <a:xfrm>
            <a:off x="6366075" y="2179650"/>
            <a:ext cx="2106300" cy="2106300"/>
          </a:xfrm>
          <a:prstGeom prst="rect">
            <a:avLst/>
          </a:prstGeom>
          <a:noFill/>
          <a:ln>
            <a:noFill/>
          </a:ln>
        </p:spPr>
      </p:pic>
      <p:sp>
        <p:nvSpPr>
          <p:cNvPr id="1627" name="Google Shape;1627;p63"/>
          <p:cNvSpPr txBox="1"/>
          <p:nvPr/>
        </p:nvSpPr>
        <p:spPr>
          <a:xfrm>
            <a:off x="3600075" y="1513625"/>
            <a:ext cx="21063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TARGET</a:t>
            </a:r>
            <a:endParaRPr b="1" i="0" sz="2800" u="none" cap="none" strike="noStrike">
              <a:solidFill>
                <a:srgbClr val="000000"/>
              </a:solidFill>
              <a:latin typeface="Arial"/>
              <a:ea typeface="Arial"/>
              <a:cs typeface="Arial"/>
              <a:sym typeface="Arial"/>
            </a:endParaRPr>
          </a:p>
        </p:txBody>
      </p:sp>
      <p:sp>
        <p:nvSpPr>
          <p:cNvPr id="1628" name="Google Shape;1628;p63"/>
          <p:cNvSpPr txBox="1"/>
          <p:nvPr/>
        </p:nvSpPr>
        <p:spPr>
          <a:xfrm>
            <a:off x="6345225" y="1533750"/>
            <a:ext cx="21063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TREND</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64"/>
          <p:cNvSpPr/>
          <p:nvPr/>
        </p:nvSpPr>
        <p:spPr>
          <a:xfrm>
            <a:off x="0" y="0"/>
            <a:ext cx="6509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When to use KPI?</a:t>
            </a:r>
            <a:endParaRPr b="0" i="0" sz="1400" u="none" cap="none" strike="noStrike">
              <a:solidFill>
                <a:schemeClr val="dk1"/>
              </a:solidFill>
              <a:latin typeface="Arial"/>
              <a:ea typeface="Arial"/>
              <a:cs typeface="Arial"/>
              <a:sym typeface="Arial"/>
            </a:endParaRPr>
          </a:p>
        </p:txBody>
      </p:sp>
      <p:grpSp>
        <p:nvGrpSpPr>
          <p:cNvPr id="1634" name="Google Shape;1634;p64"/>
          <p:cNvGrpSpPr/>
          <p:nvPr/>
        </p:nvGrpSpPr>
        <p:grpSpPr>
          <a:xfrm>
            <a:off x="103627" y="700871"/>
            <a:ext cx="7658760" cy="146988"/>
            <a:chOff x="852265" y="4364980"/>
            <a:chExt cx="9566275" cy="147638"/>
          </a:xfrm>
        </p:grpSpPr>
        <p:sp>
          <p:nvSpPr>
            <p:cNvPr id="1635" name="Google Shape;1635;p64"/>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36" name="Google Shape;1636;p64"/>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37" name="Google Shape;1637;p64"/>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38" name="Google Shape;1638;p64"/>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39" name="Google Shape;1639;p64"/>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40" name="Google Shape;1640;p64"/>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41" name="Google Shape;1641;p64"/>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42" name="Google Shape;1642;p64"/>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3" name="Google Shape;1643;p64"/>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4" name="Google Shape;1644;p64"/>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5" name="Google Shape;1645;p64"/>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6" name="Google Shape;1646;p64"/>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7" name="Google Shape;1647;p64"/>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648" name="Google Shape;1648;p64"/>
          <p:cNvSpPr txBox="1"/>
          <p:nvPr/>
        </p:nvSpPr>
        <p:spPr>
          <a:xfrm>
            <a:off x="3459075" y="2993850"/>
            <a:ext cx="4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64"/>
          <p:cNvSpPr/>
          <p:nvPr/>
        </p:nvSpPr>
        <p:spPr>
          <a:xfrm>
            <a:off x="3055275" y="1037100"/>
            <a:ext cx="5872200" cy="3924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64"/>
          <p:cNvSpPr/>
          <p:nvPr/>
        </p:nvSpPr>
        <p:spPr>
          <a:xfrm>
            <a:off x="3348075" y="1298950"/>
            <a:ext cx="5286600" cy="939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BASE MEASURE</a:t>
            </a:r>
            <a:endParaRPr b="1" i="0" sz="2000" u="none" cap="none" strike="noStrike">
              <a:solidFill>
                <a:srgbClr val="000000"/>
              </a:solidFill>
              <a:latin typeface="Arial"/>
              <a:ea typeface="Arial"/>
              <a:cs typeface="Arial"/>
              <a:sym typeface="Arial"/>
            </a:endParaRPr>
          </a:p>
        </p:txBody>
      </p:sp>
      <p:sp>
        <p:nvSpPr>
          <p:cNvPr id="1651" name="Google Shape;1651;p64"/>
          <p:cNvSpPr/>
          <p:nvPr/>
        </p:nvSpPr>
        <p:spPr>
          <a:xfrm>
            <a:off x="294300" y="14181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652" name="Google Shape;1652;p64"/>
          <p:cNvSpPr/>
          <p:nvPr/>
        </p:nvSpPr>
        <p:spPr>
          <a:xfrm>
            <a:off x="294300" y="22563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653" name="Google Shape;1653;p64"/>
          <p:cNvSpPr/>
          <p:nvPr/>
        </p:nvSpPr>
        <p:spPr>
          <a:xfrm>
            <a:off x="294300" y="3094500"/>
            <a:ext cx="644700" cy="581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654" name="Google Shape;1654;p64"/>
          <p:cNvSpPr/>
          <p:nvPr/>
        </p:nvSpPr>
        <p:spPr>
          <a:xfrm>
            <a:off x="294300" y="39327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655" name="Google Shape;1655;p64"/>
          <p:cNvSpPr txBox="1"/>
          <p:nvPr/>
        </p:nvSpPr>
        <p:spPr>
          <a:xfrm>
            <a:off x="1099300" y="1533750"/>
            <a:ext cx="158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What is KPI ?</a:t>
            </a:r>
            <a:endParaRPr b="0" i="0" sz="1400" u="none" cap="none" strike="noStrike">
              <a:solidFill>
                <a:srgbClr val="000000"/>
              </a:solidFill>
              <a:latin typeface="Arial"/>
              <a:ea typeface="Arial"/>
              <a:cs typeface="Arial"/>
              <a:sym typeface="Arial"/>
            </a:endParaRPr>
          </a:p>
        </p:txBody>
      </p:sp>
      <p:sp>
        <p:nvSpPr>
          <p:cNvPr id="1656" name="Google Shape;1656;p64"/>
          <p:cNvSpPr txBox="1"/>
          <p:nvPr/>
        </p:nvSpPr>
        <p:spPr>
          <a:xfrm>
            <a:off x="1099300" y="2371950"/>
            <a:ext cx="158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to use?</a:t>
            </a:r>
            <a:endParaRPr b="0" i="0" sz="1400" u="none" cap="none" strike="noStrike">
              <a:solidFill>
                <a:srgbClr val="000000"/>
              </a:solidFill>
              <a:latin typeface="Arial"/>
              <a:ea typeface="Arial"/>
              <a:cs typeface="Arial"/>
              <a:sym typeface="Arial"/>
            </a:endParaRPr>
          </a:p>
        </p:txBody>
      </p:sp>
      <p:sp>
        <p:nvSpPr>
          <p:cNvPr id="1657" name="Google Shape;1657;p64"/>
          <p:cNvSpPr txBox="1"/>
          <p:nvPr/>
        </p:nvSpPr>
        <p:spPr>
          <a:xfrm>
            <a:off x="1099300" y="3210150"/>
            <a:ext cx="210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Requirements for KPI</a:t>
            </a:r>
            <a:endParaRPr b="0" i="0" sz="1400" u="none" cap="none" strike="noStrike">
              <a:solidFill>
                <a:srgbClr val="000000"/>
              </a:solidFill>
              <a:latin typeface="Arial"/>
              <a:ea typeface="Arial"/>
              <a:cs typeface="Arial"/>
              <a:sym typeface="Arial"/>
            </a:endParaRPr>
          </a:p>
        </p:txBody>
      </p:sp>
      <p:sp>
        <p:nvSpPr>
          <p:cNvPr id="1658" name="Google Shape;1658;p64"/>
          <p:cNvSpPr txBox="1"/>
          <p:nvPr/>
        </p:nvSpPr>
        <p:spPr>
          <a:xfrm>
            <a:off x="1099300" y="3972150"/>
            <a:ext cx="1583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KPI Visualizations</a:t>
            </a:r>
            <a:endParaRPr b="0" i="0" sz="1400" u="none" cap="none" strike="noStrike">
              <a:solidFill>
                <a:srgbClr val="000000"/>
              </a:solidFill>
              <a:latin typeface="Arial"/>
              <a:ea typeface="Arial"/>
              <a:cs typeface="Arial"/>
              <a:sym typeface="Arial"/>
            </a:endParaRPr>
          </a:p>
        </p:txBody>
      </p:sp>
      <p:sp>
        <p:nvSpPr>
          <p:cNvPr id="1659" name="Google Shape;1659;p64"/>
          <p:cNvSpPr/>
          <p:nvPr/>
        </p:nvSpPr>
        <p:spPr>
          <a:xfrm>
            <a:off x="3348075" y="2543550"/>
            <a:ext cx="5286600" cy="939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TARGET MEASURE</a:t>
            </a:r>
            <a:endParaRPr b="1" i="0" sz="2000" u="none" cap="none" strike="noStrike">
              <a:solidFill>
                <a:srgbClr val="000000"/>
              </a:solidFill>
              <a:latin typeface="Arial"/>
              <a:ea typeface="Arial"/>
              <a:cs typeface="Arial"/>
              <a:sym typeface="Arial"/>
            </a:endParaRPr>
          </a:p>
        </p:txBody>
      </p:sp>
      <p:sp>
        <p:nvSpPr>
          <p:cNvPr id="1660" name="Google Shape;1660;p64"/>
          <p:cNvSpPr/>
          <p:nvPr/>
        </p:nvSpPr>
        <p:spPr>
          <a:xfrm>
            <a:off x="3348075" y="3780300"/>
            <a:ext cx="5286600" cy="939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THRESHOLD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65"/>
          <p:cNvSpPr/>
          <p:nvPr/>
        </p:nvSpPr>
        <p:spPr>
          <a:xfrm>
            <a:off x="0" y="0"/>
            <a:ext cx="6509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When to use KPI?</a:t>
            </a:r>
            <a:endParaRPr b="0" i="0" sz="1400" u="none" cap="none" strike="noStrike">
              <a:solidFill>
                <a:schemeClr val="dk1"/>
              </a:solidFill>
              <a:latin typeface="Arial"/>
              <a:ea typeface="Arial"/>
              <a:cs typeface="Arial"/>
              <a:sym typeface="Arial"/>
            </a:endParaRPr>
          </a:p>
        </p:txBody>
      </p:sp>
      <p:grpSp>
        <p:nvGrpSpPr>
          <p:cNvPr id="1666" name="Google Shape;1666;p65"/>
          <p:cNvGrpSpPr/>
          <p:nvPr/>
        </p:nvGrpSpPr>
        <p:grpSpPr>
          <a:xfrm>
            <a:off x="103627" y="700871"/>
            <a:ext cx="7658760" cy="146988"/>
            <a:chOff x="852265" y="4364980"/>
            <a:chExt cx="9566275" cy="147638"/>
          </a:xfrm>
        </p:grpSpPr>
        <p:sp>
          <p:nvSpPr>
            <p:cNvPr id="1667" name="Google Shape;1667;p65"/>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68" name="Google Shape;1668;p65"/>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69" name="Google Shape;1669;p65"/>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70" name="Google Shape;1670;p65"/>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71" name="Google Shape;1671;p65"/>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72" name="Google Shape;1672;p65"/>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73" name="Google Shape;1673;p65"/>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74" name="Google Shape;1674;p65"/>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5" name="Google Shape;1675;p65"/>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6" name="Google Shape;1676;p65"/>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7" name="Google Shape;1677;p65"/>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8" name="Google Shape;1678;p65"/>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9" name="Google Shape;1679;p65"/>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680" name="Google Shape;1680;p65"/>
          <p:cNvSpPr txBox="1"/>
          <p:nvPr/>
        </p:nvSpPr>
        <p:spPr>
          <a:xfrm>
            <a:off x="3459075" y="2993850"/>
            <a:ext cx="4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65"/>
          <p:cNvSpPr/>
          <p:nvPr/>
        </p:nvSpPr>
        <p:spPr>
          <a:xfrm>
            <a:off x="294300" y="14181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682" name="Google Shape;1682;p65"/>
          <p:cNvSpPr/>
          <p:nvPr/>
        </p:nvSpPr>
        <p:spPr>
          <a:xfrm>
            <a:off x="294300" y="22563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683" name="Google Shape;1683;p65"/>
          <p:cNvSpPr/>
          <p:nvPr/>
        </p:nvSpPr>
        <p:spPr>
          <a:xfrm>
            <a:off x="294300" y="3094500"/>
            <a:ext cx="644700" cy="581400"/>
          </a:xfrm>
          <a:prstGeom prst="ellipse">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684" name="Google Shape;1684;p65"/>
          <p:cNvSpPr/>
          <p:nvPr/>
        </p:nvSpPr>
        <p:spPr>
          <a:xfrm>
            <a:off x="294300" y="3932700"/>
            <a:ext cx="644700" cy="581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685" name="Google Shape;1685;p65"/>
          <p:cNvSpPr txBox="1"/>
          <p:nvPr/>
        </p:nvSpPr>
        <p:spPr>
          <a:xfrm>
            <a:off x="1099300" y="1533750"/>
            <a:ext cx="158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What is KPI ?</a:t>
            </a:r>
            <a:endParaRPr b="0" i="0" sz="1400" u="none" cap="none" strike="noStrike">
              <a:solidFill>
                <a:srgbClr val="000000"/>
              </a:solidFill>
              <a:latin typeface="Arial"/>
              <a:ea typeface="Arial"/>
              <a:cs typeface="Arial"/>
              <a:sym typeface="Arial"/>
            </a:endParaRPr>
          </a:p>
        </p:txBody>
      </p:sp>
      <p:sp>
        <p:nvSpPr>
          <p:cNvPr id="1686" name="Google Shape;1686;p65"/>
          <p:cNvSpPr txBox="1"/>
          <p:nvPr/>
        </p:nvSpPr>
        <p:spPr>
          <a:xfrm>
            <a:off x="1099300" y="2371950"/>
            <a:ext cx="158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When to use?</a:t>
            </a:r>
            <a:endParaRPr b="0" i="0" sz="1400" u="none" cap="none" strike="noStrike">
              <a:solidFill>
                <a:srgbClr val="000000"/>
              </a:solidFill>
              <a:latin typeface="Arial"/>
              <a:ea typeface="Arial"/>
              <a:cs typeface="Arial"/>
              <a:sym typeface="Arial"/>
            </a:endParaRPr>
          </a:p>
        </p:txBody>
      </p:sp>
      <p:sp>
        <p:nvSpPr>
          <p:cNvPr id="1687" name="Google Shape;1687;p65"/>
          <p:cNvSpPr txBox="1"/>
          <p:nvPr/>
        </p:nvSpPr>
        <p:spPr>
          <a:xfrm>
            <a:off x="1099300" y="3210150"/>
            <a:ext cx="210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Requirements for KPI</a:t>
            </a:r>
            <a:endParaRPr b="0" i="0" sz="1400" u="none" cap="none" strike="noStrike">
              <a:solidFill>
                <a:srgbClr val="000000"/>
              </a:solidFill>
              <a:latin typeface="Arial"/>
              <a:ea typeface="Arial"/>
              <a:cs typeface="Arial"/>
              <a:sym typeface="Arial"/>
            </a:endParaRPr>
          </a:p>
        </p:txBody>
      </p:sp>
      <p:sp>
        <p:nvSpPr>
          <p:cNvPr id="1688" name="Google Shape;1688;p65"/>
          <p:cNvSpPr txBox="1"/>
          <p:nvPr/>
        </p:nvSpPr>
        <p:spPr>
          <a:xfrm>
            <a:off x="1099300" y="3972150"/>
            <a:ext cx="1583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KPI Visualizations</a:t>
            </a:r>
            <a:endParaRPr b="0" i="0" sz="1400" u="none" cap="none" strike="noStrike">
              <a:solidFill>
                <a:srgbClr val="000000"/>
              </a:solidFill>
              <a:latin typeface="Arial"/>
              <a:ea typeface="Arial"/>
              <a:cs typeface="Arial"/>
              <a:sym typeface="Arial"/>
            </a:endParaRPr>
          </a:p>
        </p:txBody>
      </p:sp>
      <p:pic>
        <p:nvPicPr>
          <p:cNvPr id="1689" name="Google Shape;1689;p65"/>
          <p:cNvPicPr preferRelativeResize="0"/>
          <p:nvPr/>
        </p:nvPicPr>
        <p:blipFill rotWithShape="1">
          <a:blip r:embed="rId3">
            <a:alphaModFix/>
          </a:blip>
          <a:srcRect b="0" l="0" r="0" t="0"/>
          <a:stretch/>
        </p:blipFill>
        <p:spPr>
          <a:xfrm>
            <a:off x="2995275" y="1081363"/>
            <a:ext cx="5992199" cy="3833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66"/>
          <p:cNvSpPr/>
          <p:nvPr/>
        </p:nvSpPr>
        <p:spPr>
          <a:xfrm>
            <a:off x="934275" y="1467100"/>
            <a:ext cx="44031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Edit</a:t>
            </a:r>
            <a:endParaRPr b="0" i="0" sz="1400" u="none" cap="none" strike="noStrike">
              <a:solidFill>
                <a:srgbClr val="000000"/>
              </a:solidFill>
              <a:latin typeface="Arial"/>
              <a:ea typeface="Arial"/>
              <a:cs typeface="Arial"/>
              <a:sym typeface="Arial"/>
            </a:endParaRPr>
          </a:p>
        </p:txBody>
      </p:sp>
      <p:sp>
        <p:nvSpPr>
          <p:cNvPr id="1695" name="Google Shape;1695;p66"/>
          <p:cNvSpPr/>
          <p:nvPr/>
        </p:nvSpPr>
        <p:spPr>
          <a:xfrm>
            <a:off x="2229750" y="2237800"/>
            <a:ext cx="4159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Interactions</a:t>
            </a:r>
            <a:endParaRPr b="0" i="0" sz="1400" u="none" cap="none" strike="noStrike">
              <a:solidFill>
                <a:srgbClr val="000000"/>
              </a:solidFill>
              <a:latin typeface="Arial"/>
              <a:ea typeface="Arial"/>
              <a:cs typeface="Arial"/>
              <a:sym typeface="Arial"/>
            </a:endParaRPr>
          </a:p>
        </p:txBody>
      </p:sp>
      <p:grpSp>
        <p:nvGrpSpPr>
          <p:cNvPr id="1696" name="Google Shape;1696;p66"/>
          <p:cNvGrpSpPr/>
          <p:nvPr/>
        </p:nvGrpSpPr>
        <p:grpSpPr>
          <a:xfrm>
            <a:off x="145959" y="3778757"/>
            <a:ext cx="8718703" cy="168854"/>
            <a:chOff x="852265" y="4364980"/>
            <a:chExt cx="9566275" cy="147638"/>
          </a:xfrm>
        </p:grpSpPr>
        <p:sp>
          <p:nvSpPr>
            <p:cNvPr id="1697" name="Google Shape;1697;p66"/>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98" name="Google Shape;1698;p66"/>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99" name="Google Shape;1699;p66"/>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00" name="Google Shape;1700;p66"/>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01" name="Google Shape;1701;p66"/>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02" name="Google Shape;1702;p66"/>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03" name="Google Shape;1703;p66"/>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04" name="Google Shape;1704;p66"/>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5" name="Google Shape;1705;p66"/>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6" name="Google Shape;1706;p66"/>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7" name="Google Shape;1707;p66"/>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8" name="Google Shape;1708;p66"/>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9" name="Google Shape;1709;p66"/>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710" name="Google Shape;1710;p66"/>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67"/>
          <p:cNvSpPr/>
          <p:nvPr/>
        </p:nvSpPr>
        <p:spPr>
          <a:xfrm>
            <a:off x="934275" y="1467100"/>
            <a:ext cx="44031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Formatting</a:t>
            </a:r>
            <a:endParaRPr b="0" i="0" sz="1400" u="none" cap="none" strike="noStrike">
              <a:solidFill>
                <a:srgbClr val="000000"/>
              </a:solidFill>
              <a:latin typeface="Arial"/>
              <a:ea typeface="Arial"/>
              <a:cs typeface="Arial"/>
              <a:sym typeface="Arial"/>
            </a:endParaRPr>
          </a:p>
        </p:txBody>
      </p:sp>
      <p:sp>
        <p:nvSpPr>
          <p:cNvPr id="1716" name="Google Shape;1716;p67"/>
          <p:cNvSpPr/>
          <p:nvPr/>
        </p:nvSpPr>
        <p:spPr>
          <a:xfrm>
            <a:off x="2229750" y="2237800"/>
            <a:ext cx="4159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Options</a:t>
            </a:r>
            <a:endParaRPr b="0" i="0" sz="1400" u="none" cap="none" strike="noStrike">
              <a:solidFill>
                <a:srgbClr val="000000"/>
              </a:solidFill>
              <a:latin typeface="Arial"/>
              <a:ea typeface="Arial"/>
              <a:cs typeface="Arial"/>
              <a:sym typeface="Arial"/>
            </a:endParaRPr>
          </a:p>
        </p:txBody>
      </p:sp>
      <p:grpSp>
        <p:nvGrpSpPr>
          <p:cNvPr id="1717" name="Google Shape;1717;p67"/>
          <p:cNvGrpSpPr/>
          <p:nvPr/>
        </p:nvGrpSpPr>
        <p:grpSpPr>
          <a:xfrm>
            <a:off x="145959" y="3778757"/>
            <a:ext cx="8718703" cy="168854"/>
            <a:chOff x="852265" y="4364980"/>
            <a:chExt cx="9566275" cy="147638"/>
          </a:xfrm>
        </p:grpSpPr>
        <p:sp>
          <p:nvSpPr>
            <p:cNvPr id="1718" name="Google Shape;1718;p67"/>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19" name="Google Shape;1719;p67"/>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20" name="Google Shape;1720;p67"/>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21" name="Google Shape;1721;p67"/>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22" name="Google Shape;1722;p67"/>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23" name="Google Shape;1723;p67"/>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24" name="Google Shape;1724;p67"/>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25" name="Google Shape;1725;p67"/>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26" name="Google Shape;1726;p67"/>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27" name="Google Shape;1727;p67"/>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28" name="Google Shape;1728;p67"/>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29" name="Google Shape;1729;p67"/>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30" name="Google Shape;1730;p67"/>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731" name="Google Shape;1731;p67"/>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68"/>
          <p:cNvSpPr/>
          <p:nvPr/>
        </p:nvSpPr>
        <p:spPr>
          <a:xfrm>
            <a:off x="934275" y="1467100"/>
            <a:ext cx="50220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Administration</a:t>
            </a:r>
            <a:endParaRPr b="0" i="0" sz="1400" u="none" cap="none" strike="noStrike">
              <a:solidFill>
                <a:srgbClr val="000000"/>
              </a:solidFill>
              <a:latin typeface="Arial"/>
              <a:ea typeface="Arial"/>
              <a:cs typeface="Arial"/>
              <a:sym typeface="Arial"/>
            </a:endParaRPr>
          </a:p>
        </p:txBody>
      </p:sp>
      <p:sp>
        <p:nvSpPr>
          <p:cNvPr id="1737" name="Google Shape;1737;p68"/>
          <p:cNvSpPr/>
          <p:nvPr/>
        </p:nvSpPr>
        <p:spPr>
          <a:xfrm>
            <a:off x="2229750" y="2237800"/>
            <a:ext cx="4159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Options</a:t>
            </a:r>
            <a:endParaRPr b="0" i="0" sz="1400" u="none" cap="none" strike="noStrike">
              <a:solidFill>
                <a:srgbClr val="000000"/>
              </a:solidFill>
              <a:latin typeface="Arial"/>
              <a:ea typeface="Arial"/>
              <a:cs typeface="Arial"/>
              <a:sym typeface="Arial"/>
            </a:endParaRPr>
          </a:p>
        </p:txBody>
      </p:sp>
      <p:grpSp>
        <p:nvGrpSpPr>
          <p:cNvPr id="1738" name="Google Shape;1738;p68"/>
          <p:cNvGrpSpPr/>
          <p:nvPr/>
        </p:nvGrpSpPr>
        <p:grpSpPr>
          <a:xfrm>
            <a:off x="145959" y="3778757"/>
            <a:ext cx="8718703" cy="168854"/>
            <a:chOff x="852265" y="4364980"/>
            <a:chExt cx="9566275" cy="147638"/>
          </a:xfrm>
        </p:grpSpPr>
        <p:sp>
          <p:nvSpPr>
            <p:cNvPr id="1739" name="Google Shape;1739;p68"/>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40" name="Google Shape;1740;p68"/>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41" name="Google Shape;1741;p68"/>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42" name="Google Shape;1742;p68"/>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43" name="Google Shape;1743;p68"/>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44" name="Google Shape;1744;p68"/>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45" name="Google Shape;1745;p68"/>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46" name="Google Shape;1746;p68"/>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47" name="Google Shape;1747;p68"/>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48" name="Google Shape;1748;p68"/>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49" name="Google Shape;1749;p68"/>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50" name="Google Shape;1750;p68"/>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51" name="Google Shape;1751;p68"/>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752" name="Google Shape;1752;p68"/>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69"/>
          <p:cNvSpPr/>
          <p:nvPr/>
        </p:nvSpPr>
        <p:spPr>
          <a:xfrm>
            <a:off x="0" y="0"/>
            <a:ext cx="67710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Different Roles in Power BI Service</a:t>
            </a:r>
            <a:endParaRPr b="0" i="0" sz="1400" u="none" cap="none" strike="noStrike">
              <a:solidFill>
                <a:schemeClr val="dk1"/>
              </a:solidFill>
              <a:latin typeface="Arial"/>
              <a:ea typeface="Arial"/>
              <a:cs typeface="Arial"/>
              <a:sym typeface="Arial"/>
            </a:endParaRPr>
          </a:p>
        </p:txBody>
      </p:sp>
      <p:grpSp>
        <p:nvGrpSpPr>
          <p:cNvPr id="1758" name="Google Shape;1758;p69"/>
          <p:cNvGrpSpPr/>
          <p:nvPr/>
        </p:nvGrpSpPr>
        <p:grpSpPr>
          <a:xfrm>
            <a:off x="103627" y="700871"/>
            <a:ext cx="7658760" cy="146988"/>
            <a:chOff x="852265" y="4364980"/>
            <a:chExt cx="9566275" cy="147638"/>
          </a:xfrm>
        </p:grpSpPr>
        <p:sp>
          <p:nvSpPr>
            <p:cNvPr id="1759" name="Google Shape;1759;p69"/>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60" name="Google Shape;1760;p69"/>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61" name="Google Shape;1761;p69"/>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62" name="Google Shape;1762;p69"/>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63" name="Google Shape;1763;p69"/>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64" name="Google Shape;1764;p69"/>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65" name="Google Shape;1765;p69"/>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66" name="Google Shape;1766;p69"/>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7" name="Google Shape;1767;p69"/>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8" name="Google Shape;1768;p69"/>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9" name="Google Shape;1769;p69"/>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0" name="Google Shape;1770;p69"/>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1" name="Google Shape;1771;p69"/>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772" name="Google Shape;1772;p69"/>
          <p:cNvSpPr txBox="1"/>
          <p:nvPr/>
        </p:nvSpPr>
        <p:spPr>
          <a:xfrm>
            <a:off x="3459075" y="2993850"/>
            <a:ext cx="4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73" name="Google Shape;1773;p69"/>
          <p:cNvCxnSpPr/>
          <p:nvPr/>
        </p:nvCxnSpPr>
        <p:spPr>
          <a:xfrm flipH="1" rot="10800000">
            <a:off x="330875" y="4602475"/>
            <a:ext cx="8361900" cy="30000"/>
          </a:xfrm>
          <a:prstGeom prst="straightConnector1">
            <a:avLst/>
          </a:prstGeom>
          <a:noFill/>
          <a:ln cap="flat" cmpd="sng" w="9525">
            <a:solidFill>
              <a:schemeClr val="dk1"/>
            </a:solidFill>
            <a:prstDash val="solid"/>
            <a:round/>
            <a:headEnd len="sm" w="sm" type="none"/>
            <a:tailEnd len="sm" w="sm" type="none"/>
          </a:ln>
        </p:spPr>
      </p:cxnSp>
      <p:sp>
        <p:nvSpPr>
          <p:cNvPr id="1774" name="Google Shape;1774;p69"/>
          <p:cNvSpPr/>
          <p:nvPr/>
        </p:nvSpPr>
        <p:spPr>
          <a:xfrm>
            <a:off x="2620800" y="1233325"/>
            <a:ext cx="2722500" cy="5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Admin</a:t>
            </a:r>
            <a:endParaRPr b="0" i="0" sz="1500" u="none" cap="none" strike="noStrike">
              <a:solidFill>
                <a:srgbClr val="000000"/>
              </a:solidFill>
              <a:latin typeface="Arial"/>
              <a:ea typeface="Arial"/>
              <a:cs typeface="Arial"/>
              <a:sym typeface="Arial"/>
            </a:endParaRPr>
          </a:p>
        </p:txBody>
      </p:sp>
      <p:sp>
        <p:nvSpPr>
          <p:cNvPr id="1775" name="Google Shape;1775;p69"/>
          <p:cNvSpPr/>
          <p:nvPr/>
        </p:nvSpPr>
        <p:spPr>
          <a:xfrm>
            <a:off x="3137575" y="2113600"/>
            <a:ext cx="2722500" cy="5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Member</a:t>
            </a:r>
            <a:endParaRPr b="0" i="0" sz="1500" u="none" cap="none" strike="noStrike">
              <a:solidFill>
                <a:srgbClr val="000000"/>
              </a:solidFill>
              <a:latin typeface="Arial"/>
              <a:ea typeface="Arial"/>
              <a:cs typeface="Arial"/>
              <a:sym typeface="Arial"/>
            </a:endParaRPr>
          </a:p>
        </p:txBody>
      </p:sp>
      <p:sp>
        <p:nvSpPr>
          <p:cNvPr id="1776" name="Google Shape;1776;p69"/>
          <p:cNvSpPr/>
          <p:nvPr/>
        </p:nvSpPr>
        <p:spPr>
          <a:xfrm>
            <a:off x="3682400" y="2955875"/>
            <a:ext cx="2880600" cy="5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Contributor</a:t>
            </a:r>
            <a:endParaRPr b="0" i="0" sz="1500" u="none" cap="none" strike="noStrike">
              <a:solidFill>
                <a:srgbClr val="000000"/>
              </a:solidFill>
              <a:latin typeface="Arial"/>
              <a:ea typeface="Arial"/>
              <a:cs typeface="Arial"/>
              <a:sym typeface="Arial"/>
            </a:endParaRPr>
          </a:p>
        </p:txBody>
      </p:sp>
      <p:sp>
        <p:nvSpPr>
          <p:cNvPr id="1777" name="Google Shape;1777;p69"/>
          <p:cNvSpPr/>
          <p:nvPr/>
        </p:nvSpPr>
        <p:spPr>
          <a:xfrm>
            <a:off x="4169050" y="3798175"/>
            <a:ext cx="3048600" cy="5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Viewer</a:t>
            </a:r>
            <a:endParaRPr b="0" i="0" sz="1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1000"/>
                                        <p:tgtEl>
                                          <p:spTgt spid="17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1000"/>
                                        <p:tgtEl>
                                          <p:spTgt spid="177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1000"/>
                                        <p:tgtEl>
                                          <p:spTgt spid="17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7"/>
          <p:cNvSpPr/>
          <p:nvPr/>
        </p:nvSpPr>
        <p:spPr>
          <a:xfrm>
            <a:off x="0" y="0"/>
            <a:ext cx="41409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Power BI Desktop</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308" name="Google Shape;308;p7"/>
          <p:cNvGrpSpPr/>
          <p:nvPr/>
        </p:nvGrpSpPr>
        <p:grpSpPr>
          <a:xfrm>
            <a:off x="103627" y="700871"/>
            <a:ext cx="7658760" cy="146988"/>
            <a:chOff x="852265" y="4364980"/>
            <a:chExt cx="9566275" cy="147638"/>
          </a:xfrm>
        </p:grpSpPr>
        <p:sp>
          <p:nvSpPr>
            <p:cNvPr id="309" name="Google Shape;309;p7"/>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10" name="Google Shape;310;p7"/>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11" name="Google Shape;311;p7"/>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12" name="Google Shape;312;p7"/>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13" name="Google Shape;313;p7"/>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14" name="Google Shape;314;p7"/>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15" name="Google Shape;315;p7"/>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16" name="Google Shape;316;p7"/>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 name="Google Shape;317;p7"/>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 name="Google Shape;318;p7"/>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9" name="Google Shape;319;p7"/>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0" name="Google Shape;320;p7"/>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1" name="Google Shape;321;p7"/>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322" name="Google Shape;322;p7"/>
          <p:cNvPicPr preferRelativeResize="0"/>
          <p:nvPr/>
        </p:nvPicPr>
        <p:blipFill rotWithShape="1">
          <a:blip r:embed="rId3">
            <a:alphaModFix/>
          </a:blip>
          <a:srcRect b="0" l="0" r="0" t="0"/>
          <a:stretch/>
        </p:blipFill>
        <p:spPr>
          <a:xfrm>
            <a:off x="5164200" y="847838"/>
            <a:ext cx="2572549" cy="2572549"/>
          </a:xfrm>
          <a:prstGeom prst="rect">
            <a:avLst/>
          </a:prstGeom>
          <a:noFill/>
          <a:ln>
            <a:noFill/>
          </a:ln>
        </p:spPr>
      </p:pic>
      <p:pic>
        <p:nvPicPr>
          <p:cNvPr id="323" name="Google Shape;323;p7"/>
          <p:cNvPicPr preferRelativeResize="0"/>
          <p:nvPr/>
        </p:nvPicPr>
        <p:blipFill rotWithShape="1">
          <a:blip r:embed="rId4">
            <a:alphaModFix/>
          </a:blip>
          <a:srcRect b="0" l="0" r="0" t="0"/>
          <a:stretch/>
        </p:blipFill>
        <p:spPr>
          <a:xfrm>
            <a:off x="5669213" y="1253175"/>
            <a:ext cx="1562501" cy="939550"/>
          </a:xfrm>
          <a:prstGeom prst="rect">
            <a:avLst/>
          </a:prstGeom>
          <a:noFill/>
          <a:ln>
            <a:noFill/>
          </a:ln>
        </p:spPr>
      </p:pic>
      <p:sp>
        <p:nvSpPr>
          <p:cNvPr id="324" name="Google Shape;324;p7"/>
          <p:cNvSpPr/>
          <p:nvPr/>
        </p:nvSpPr>
        <p:spPr>
          <a:xfrm>
            <a:off x="803674" y="1013400"/>
            <a:ext cx="3837600" cy="697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Get Data</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Easily connect, clean, and mashup data</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Analyze</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Build powerful models and flexible measures</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Visualize</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Create stunning interactive reports</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Publish </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Share insights with others</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Collaborate</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Empower your organization with self-service analytics</a:t>
            </a:r>
            <a:endParaRPr b="0" i="0" sz="1400" u="none" cap="none" strike="noStrike">
              <a:solidFill>
                <a:schemeClr val="dk1"/>
              </a:solidFill>
              <a:latin typeface="Arial"/>
              <a:ea typeface="Arial"/>
              <a:cs typeface="Arial"/>
              <a:sym typeface="Arial"/>
            </a:endParaRPr>
          </a:p>
        </p:txBody>
      </p:sp>
      <p:pic>
        <p:nvPicPr>
          <p:cNvPr id="325" name="Google Shape;325;p7"/>
          <p:cNvPicPr preferRelativeResize="0"/>
          <p:nvPr/>
        </p:nvPicPr>
        <p:blipFill rotWithShape="1">
          <a:blip r:embed="rId5">
            <a:alphaModFix/>
          </a:blip>
          <a:srcRect b="0" l="0" r="0" t="0"/>
          <a:stretch/>
        </p:blipFill>
        <p:spPr>
          <a:xfrm>
            <a:off x="248650" y="1013400"/>
            <a:ext cx="449176" cy="449176"/>
          </a:xfrm>
          <a:prstGeom prst="rect">
            <a:avLst/>
          </a:prstGeom>
          <a:noFill/>
          <a:ln>
            <a:noFill/>
          </a:ln>
        </p:spPr>
      </p:pic>
      <p:pic>
        <p:nvPicPr>
          <p:cNvPr id="326" name="Google Shape;326;p7"/>
          <p:cNvPicPr preferRelativeResize="0"/>
          <p:nvPr/>
        </p:nvPicPr>
        <p:blipFill rotWithShape="1">
          <a:blip r:embed="rId6">
            <a:alphaModFix/>
          </a:blip>
          <a:srcRect b="0" l="0" r="0" t="0"/>
          <a:stretch/>
        </p:blipFill>
        <p:spPr>
          <a:xfrm>
            <a:off x="203525" y="1711200"/>
            <a:ext cx="539426" cy="539426"/>
          </a:xfrm>
          <a:prstGeom prst="rect">
            <a:avLst/>
          </a:prstGeom>
          <a:noFill/>
          <a:ln>
            <a:noFill/>
          </a:ln>
        </p:spPr>
      </p:pic>
      <p:pic>
        <p:nvPicPr>
          <p:cNvPr id="327" name="Google Shape;327;p7"/>
          <p:cNvPicPr preferRelativeResize="0"/>
          <p:nvPr/>
        </p:nvPicPr>
        <p:blipFill rotWithShape="1">
          <a:blip r:embed="rId7">
            <a:alphaModFix/>
          </a:blip>
          <a:srcRect b="0" l="0" r="0" t="0"/>
          <a:stretch/>
        </p:blipFill>
        <p:spPr>
          <a:xfrm>
            <a:off x="203525" y="2416300"/>
            <a:ext cx="539426" cy="539426"/>
          </a:xfrm>
          <a:prstGeom prst="rect">
            <a:avLst/>
          </a:prstGeom>
          <a:noFill/>
          <a:ln>
            <a:noFill/>
          </a:ln>
        </p:spPr>
      </p:pic>
      <p:pic>
        <p:nvPicPr>
          <p:cNvPr id="328" name="Google Shape;328;p7"/>
          <p:cNvPicPr preferRelativeResize="0"/>
          <p:nvPr/>
        </p:nvPicPr>
        <p:blipFill rotWithShape="1">
          <a:blip r:embed="rId8">
            <a:alphaModFix/>
          </a:blip>
          <a:srcRect b="0" l="0" r="0" t="0"/>
          <a:stretch/>
        </p:blipFill>
        <p:spPr>
          <a:xfrm>
            <a:off x="203525" y="3197100"/>
            <a:ext cx="539423" cy="539423"/>
          </a:xfrm>
          <a:prstGeom prst="rect">
            <a:avLst/>
          </a:prstGeom>
          <a:noFill/>
          <a:ln>
            <a:noFill/>
          </a:ln>
        </p:spPr>
      </p:pic>
      <p:pic>
        <p:nvPicPr>
          <p:cNvPr id="329" name="Google Shape;329;p7"/>
          <p:cNvPicPr preferRelativeResize="0"/>
          <p:nvPr/>
        </p:nvPicPr>
        <p:blipFill rotWithShape="1">
          <a:blip r:embed="rId9">
            <a:alphaModFix/>
          </a:blip>
          <a:srcRect b="0" l="0" r="0" t="0"/>
          <a:stretch/>
        </p:blipFill>
        <p:spPr>
          <a:xfrm>
            <a:off x="172450" y="3909450"/>
            <a:ext cx="584700" cy="584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70"/>
          <p:cNvSpPr/>
          <p:nvPr/>
        </p:nvSpPr>
        <p:spPr>
          <a:xfrm>
            <a:off x="0" y="0"/>
            <a:ext cx="67710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Different Roles in Power BI Service</a:t>
            </a:r>
            <a:endParaRPr b="0" i="0" sz="1400" u="none" cap="none" strike="noStrike">
              <a:solidFill>
                <a:schemeClr val="dk1"/>
              </a:solidFill>
              <a:latin typeface="Arial"/>
              <a:ea typeface="Arial"/>
              <a:cs typeface="Arial"/>
              <a:sym typeface="Arial"/>
            </a:endParaRPr>
          </a:p>
        </p:txBody>
      </p:sp>
      <p:grpSp>
        <p:nvGrpSpPr>
          <p:cNvPr id="1783" name="Google Shape;1783;p70"/>
          <p:cNvGrpSpPr/>
          <p:nvPr/>
        </p:nvGrpSpPr>
        <p:grpSpPr>
          <a:xfrm>
            <a:off x="103627" y="700871"/>
            <a:ext cx="7658760" cy="146988"/>
            <a:chOff x="852265" y="4364980"/>
            <a:chExt cx="9566275" cy="147638"/>
          </a:xfrm>
        </p:grpSpPr>
        <p:sp>
          <p:nvSpPr>
            <p:cNvPr id="1784" name="Google Shape;1784;p70"/>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85" name="Google Shape;1785;p70"/>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86" name="Google Shape;1786;p70"/>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87" name="Google Shape;1787;p70"/>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88" name="Google Shape;1788;p70"/>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89" name="Google Shape;1789;p70"/>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90" name="Google Shape;1790;p70"/>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91" name="Google Shape;1791;p70"/>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2" name="Google Shape;1792;p70"/>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3" name="Google Shape;1793;p70"/>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4" name="Google Shape;1794;p70"/>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5" name="Google Shape;1795;p70"/>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6" name="Google Shape;1796;p70"/>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797" name="Google Shape;1797;p70"/>
          <p:cNvSpPr txBox="1"/>
          <p:nvPr/>
        </p:nvSpPr>
        <p:spPr>
          <a:xfrm>
            <a:off x="3459075" y="2993850"/>
            <a:ext cx="4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98" name="Google Shape;1798;p70"/>
          <p:cNvCxnSpPr/>
          <p:nvPr/>
        </p:nvCxnSpPr>
        <p:spPr>
          <a:xfrm flipH="1" rot="10800000">
            <a:off x="330875" y="4602475"/>
            <a:ext cx="8361900" cy="30000"/>
          </a:xfrm>
          <a:prstGeom prst="straightConnector1">
            <a:avLst/>
          </a:prstGeom>
          <a:noFill/>
          <a:ln cap="flat" cmpd="sng" w="9525">
            <a:solidFill>
              <a:schemeClr val="dk1"/>
            </a:solidFill>
            <a:prstDash val="solid"/>
            <a:round/>
            <a:headEnd len="sm" w="sm" type="none"/>
            <a:tailEnd len="sm" w="sm" type="none"/>
          </a:ln>
        </p:spPr>
      </p:cxnSp>
      <p:pic>
        <p:nvPicPr>
          <p:cNvPr id="1799" name="Google Shape;1799;p70"/>
          <p:cNvPicPr preferRelativeResize="0"/>
          <p:nvPr/>
        </p:nvPicPr>
        <p:blipFill rotWithShape="1">
          <a:blip r:embed="rId3">
            <a:alphaModFix/>
          </a:blip>
          <a:srcRect b="0" l="0" r="0" t="0"/>
          <a:stretch/>
        </p:blipFill>
        <p:spPr>
          <a:xfrm>
            <a:off x="3690075" y="1010423"/>
            <a:ext cx="3602925" cy="4007450"/>
          </a:xfrm>
          <a:prstGeom prst="rect">
            <a:avLst/>
          </a:prstGeom>
          <a:noFill/>
          <a:ln>
            <a:noFill/>
          </a:ln>
        </p:spPr>
      </p:pic>
      <p:sp>
        <p:nvSpPr>
          <p:cNvPr id="1800" name="Google Shape;1800;p70"/>
          <p:cNvSpPr txBox="1"/>
          <p:nvPr/>
        </p:nvSpPr>
        <p:spPr>
          <a:xfrm>
            <a:off x="291725" y="1533750"/>
            <a:ext cx="2978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Link: </a:t>
            </a:r>
            <a:r>
              <a:rPr b="0" i="0" lang="en-US" sz="1400" u="none" cap="none" strike="noStrike">
                <a:solidFill>
                  <a:srgbClr val="000000"/>
                </a:solidFill>
                <a:latin typeface="Arial"/>
                <a:ea typeface="Arial"/>
                <a:cs typeface="Arial"/>
                <a:sym typeface="Arial"/>
              </a:rPr>
              <a:t>https://docs.microsoft.com/en-us/power-bi/collaborate-share/service-roles-new-workspaces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71"/>
          <p:cNvSpPr/>
          <p:nvPr/>
        </p:nvSpPr>
        <p:spPr>
          <a:xfrm>
            <a:off x="934275" y="1467100"/>
            <a:ext cx="44031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Security</a:t>
            </a:r>
            <a:endParaRPr b="0" i="0" sz="1400" u="none" cap="none" strike="noStrike">
              <a:solidFill>
                <a:srgbClr val="000000"/>
              </a:solidFill>
              <a:latin typeface="Arial"/>
              <a:ea typeface="Arial"/>
              <a:cs typeface="Arial"/>
              <a:sym typeface="Arial"/>
            </a:endParaRPr>
          </a:p>
        </p:txBody>
      </p:sp>
      <p:sp>
        <p:nvSpPr>
          <p:cNvPr id="1806" name="Google Shape;1806;p71"/>
          <p:cNvSpPr/>
          <p:nvPr/>
        </p:nvSpPr>
        <p:spPr>
          <a:xfrm>
            <a:off x="2229750" y="2237800"/>
            <a:ext cx="4159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in Power BI</a:t>
            </a:r>
            <a:endParaRPr b="0" i="0" sz="1400" u="none" cap="none" strike="noStrike">
              <a:solidFill>
                <a:srgbClr val="000000"/>
              </a:solidFill>
              <a:latin typeface="Arial"/>
              <a:ea typeface="Arial"/>
              <a:cs typeface="Arial"/>
              <a:sym typeface="Arial"/>
            </a:endParaRPr>
          </a:p>
        </p:txBody>
      </p:sp>
      <p:grpSp>
        <p:nvGrpSpPr>
          <p:cNvPr id="1807" name="Google Shape;1807;p71"/>
          <p:cNvGrpSpPr/>
          <p:nvPr/>
        </p:nvGrpSpPr>
        <p:grpSpPr>
          <a:xfrm>
            <a:off x="145959" y="3778757"/>
            <a:ext cx="8718703" cy="168854"/>
            <a:chOff x="852265" y="4364980"/>
            <a:chExt cx="9566275" cy="147638"/>
          </a:xfrm>
        </p:grpSpPr>
        <p:sp>
          <p:nvSpPr>
            <p:cNvPr id="1808" name="Google Shape;1808;p71"/>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09" name="Google Shape;1809;p71"/>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10" name="Google Shape;1810;p71"/>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11" name="Google Shape;1811;p71"/>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12" name="Google Shape;1812;p71"/>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13" name="Google Shape;1813;p71"/>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14" name="Google Shape;1814;p71"/>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15" name="Google Shape;1815;p71"/>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6" name="Google Shape;1816;p71"/>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7" name="Google Shape;1817;p71"/>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8" name="Google Shape;1818;p71"/>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9" name="Google Shape;1819;p71"/>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0" name="Google Shape;1820;p71"/>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821" name="Google Shape;1821;p71"/>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72"/>
          <p:cNvSpPr/>
          <p:nvPr/>
        </p:nvSpPr>
        <p:spPr>
          <a:xfrm>
            <a:off x="934275" y="1467100"/>
            <a:ext cx="44031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Exploratory</a:t>
            </a:r>
            <a:endParaRPr b="0" i="0" sz="1400" u="none" cap="none" strike="noStrike">
              <a:solidFill>
                <a:srgbClr val="000000"/>
              </a:solidFill>
              <a:latin typeface="Arial"/>
              <a:ea typeface="Arial"/>
              <a:cs typeface="Arial"/>
              <a:sym typeface="Arial"/>
            </a:endParaRPr>
          </a:p>
        </p:txBody>
      </p:sp>
      <p:sp>
        <p:nvSpPr>
          <p:cNvPr id="1827" name="Google Shape;1827;p72"/>
          <p:cNvSpPr/>
          <p:nvPr/>
        </p:nvSpPr>
        <p:spPr>
          <a:xfrm>
            <a:off x="2229750" y="2237800"/>
            <a:ext cx="5128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Data Analysis</a:t>
            </a:r>
            <a:endParaRPr b="0" i="0" sz="1400" u="none" cap="none" strike="noStrike">
              <a:solidFill>
                <a:srgbClr val="000000"/>
              </a:solidFill>
              <a:latin typeface="Arial"/>
              <a:ea typeface="Arial"/>
              <a:cs typeface="Arial"/>
              <a:sym typeface="Arial"/>
            </a:endParaRPr>
          </a:p>
        </p:txBody>
      </p:sp>
      <p:grpSp>
        <p:nvGrpSpPr>
          <p:cNvPr id="1828" name="Google Shape;1828;p72"/>
          <p:cNvGrpSpPr/>
          <p:nvPr/>
        </p:nvGrpSpPr>
        <p:grpSpPr>
          <a:xfrm>
            <a:off x="145959" y="3778757"/>
            <a:ext cx="8718703" cy="168854"/>
            <a:chOff x="852265" y="4364980"/>
            <a:chExt cx="9566275" cy="147638"/>
          </a:xfrm>
        </p:grpSpPr>
        <p:sp>
          <p:nvSpPr>
            <p:cNvPr id="1829" name="Google Shape;1829;p72"/>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30" name="Google Shape;1830;p72"/>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31" name="Google Shape;1831;p72"/>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32" name="Google Shape;1832;p72"/>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33" name="Google Shape;1833;p72"/>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34" name="Google Shape;1834;p72"/>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35" name="Google Shape;1835;p72"/>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36" name="Google Shape;1836;p72"/>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37" name="Google Shape;1837;p72"/>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38" name="Google Shape;1838;p72"/>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39" name="Google Shape;1839;p72"/>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40" name="Google Shape;1840;p72"/>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41" name="Google Shape;1841;p72"/>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842" name="Google Shape;1842;p72"/>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73"/>
          <p:cNvSpPr txBox="1"/>
          <p:nvPr>
            <p:ph idx="1" type="body"/>
          </p:nvPr>
        </p:nvSpPr>
        <p:spPr>
          <a:xfrm>
            <a:off x="1890944" y="234657"/>
            <a:ext cx="5493300" cy="543300"/>
          </a:xfrm>
          <a:prstGeom prst="rect">
            <a:avLst/>
          </a:prstGeom>
          <a:solidFill>
            <a:srgbClr val="DDD9C3"/>
          </a:solidFill>
          <a:ln>
            <a:noFill/>
          </a:ln>
        </p:spPr>
        <p:txBody>
          <a:bodyPr anchorCtr="0" anchor="ctr" bIns="34275" lIns="68575" spcFirstLastPara="1" rIns="68575" wrap="square" tIns="34275">
            <a:normAutofit lnSpcReduction="20000"/>
          </a:bodyPr>
          <a:lstStyle/>
          <a:p>
            <a:pPr indent="0" lvl="0" marL="0" rtl="0" algn="ctr">
              <a:lnSpc>
                <a:spcPct val="90000"/>
              </a:lnSpc>
              <a:spcBef>
                <a:spcPts val="0"/>
              </a:spcBef>
              <a:spcAft>
                <a:spcPts val="450"/>
              </a:spcAft>
              <a:buClr>
                <a:srgbClr val="0F243E"/>
              </a:buClr>
              <a:buSzPts val="4100"/>
              <a:buNone/>
            </a:pPr>
            <a:r>
              <a:rPr b="1" lang="en-US">
                <a:solidFill>
                  <a:srgbClr val="0F243E"/>
                </a:solidFill>
              </a:rPr>
              <a:t>Visualization</a:t>
            </a:r>
            <a:endParaRPr/>
          </a:p>
        </p:txBody>
      </p:sp>
      <p:sp>
        <p:nvSpPr>
          <p:cNvPr id="1848" name="Google Shape;1848;p73"/>
          <p:cNvSpPr/>
          <p:nvPr/>
        </p:nvSpPr>
        <p:spPr>
          <a:xfrm>
            <a:off x="4616295" y="1720821"/>
            <a:ext cx="3915000" cy="513000"/>
          </a:xfrm>
          <a:prstGeom prst="rect">
            <a:avLst/>
          </a:prstGeom>
          <a:solidFill>
            <a:srgbClr val="124B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849" name="Google Shape;1849;p73"/>
          <p:cNvSpPr/>
          <p:nvPr/>
        </p:nvSpPr>
        <p:spPr>
          <a:xfrm>
            <a:off x="629369" y="2233714"/>
            <a:ext cx="3915000" cy="513000"/>
          </a:xfrm>
          <a:prstGeom prst="rect">
            <a:avLst/>
          </a:prstGeom>
          <a:solidFill>
            <a:srgbClr val="FF9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850" name="Google Shape;1850;p73"/>
          <p:cNvSpPr/>
          <p:nvPr/>
        </p:nvSpPr>
        <p:spPr>
          <a:xfrm>
            <a:off x="4559324" y="2714664"/>
            <a:ext cx="3915000" cy="513000"/>
          </a:xfrm>
          <a:prstGeom prst="rect">
            <a:avLst/>
          </a:prstGeom>
          <a:solidFill>
            <a:srgbClr val="124B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851" name="Google Shape;1851;p73"/>
          <p:cNvSpPr/>
          <p:nvPr/>
        </p:nvSpPr>
        <p:spPr>
          <a:xfrm>
            <a:off x="629369" y="3260965"/>
            <a:ext cx="3915000" cy="513000"/>
          </a:xfrm>
          <a:prstGeom prst="rect">
            <a:avLst/>
          </a:prstGeom>
          <a:solidFill>
            <a:srgbClr val="FF9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descr="D:\Fullppt\005-PNG이미지\magnifying-glass-189254.png" id="1852" name="Google Shape;1852;p73"/>
          <p:cNvPicPr preferRelativeResize="0"/>
          <p:nvPr/>
        </p:nvPicPr>
        <p:blipFill rotWithShape="1">
          <a:blip r:embed="rId3">
            <a:alphaModFix/>
          </a:blip>
          <a:srcRect b="0" l="0" r="0" t="0"/>
          <a:stretch/>
        </p:blipFill>
        <p:spPr>
          <a:xfrm flipH="1">
            <a:off x="3301222" y="1608998"/>
            <a:ext cx="3570094" cy="3508738"/>
          </a:xfrm>
          <a:prstGeom prst="rect">
            <a:avLst/>
          </a:prstGeom>
          <a:noFill/>
          <a:ln>
            <a:noFill/>
          </a:ln>
        </p:spPr>
      </p:pic>
      <p:grpSp>
        <p:nvGrpSpPr>
          <p:cNvPr id="1853" name="Google Shape;1853;p73"/>
          <p:cNvGrpSpPr/>
          <p:nvPr/>
        </p:nvGrpSpPr>
        <p:grpSpPr>
          <a:xfrm>
            <a:off x="3426944" y="1727983"/>
            <a:ext cx="2018520" cy="2037690"/>
            <a:chOff x="7794000" y="1096324"/>
            <a:chExt cx="2700000" cy="2700000"/>
          </a:xfrm>
        </p:grpSpPr>
        <p:sp>
          <p:nvSpPr>
            <p:cNvPr id="1854" name="Google Shape;1854;p73"/>
            <p:cNvSpPr/>
            <p:nvPr/>
          </p:nvSpPr>
          <p:spPr>
            <a:xfrm>
              <a:off x="7794281" y="1756756"/>
              <a:ext cx="2699438" cy="684000"/>
            </a:xfrm>
            <a:custGeom>
              <a:rect b="b" l="l" r="r" t="t"/>
              <a:pathLst>
                <a:path extrusionOk="0" h="684000" w="2699438">
                  <a:moveTo>
                    <a:pt x="190650" y="0"/>
                  </a:moveTo>
                  <a:lnTo>
                    <a:pt x="2508788" y="0"/>
                  </a:lnTo>
                  <a:cubicBezTo>
                    <a:pt x="2629645" y="199728"/>
                    <a:pt x="2698697" y="433837"/>
                    <a:pt x="2699438" y="684000"/>
                  </a:cubicBezTo>
                  <a:lnTo>
                    <a:pt x="0" y="684000"/>
                  </a:lnTo>
                  <a:cubicBezTo>
                    <a:pt x="741" y="433837"/>
                    <a:pt x="69793" y="199728"/>
                    <a:pt x="190650" y="0"/>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855" name="Google Shape;1855;p73"/>
            <p:cNvSpPr/>
            <p:nvPr/>
          </p:nvSpPr>
          <p:spPr>
            <a:xfrm>
              <a:off x="7794000" y="2440756"/>
              <a:ext cx="2700000" cy="684000"/>
            </a:xfrm>
            <a:custGeom>
              <a:rect b="b" l="l" r="r" t="t"/>
              <a:pathLst>
                <a:path extrusionOk="0" h="684000" w="2700000">
                  <a:moveTo>
                    <a:pt x="281" y="0"/>
                  </a:moveTo>
                  <a:lnTo>
                    <a:pt x="2699719" y="0"/>
                  </a:lnTo>
                  <a:cubicBezTo>
                    <a:pt x="2699996" y="1855"/>
                    <a:pt x="2700000" y="3711"/>
                    <a:pt x="2700000" y="5568"/>
                  </a:cubicBezTo>
                  <a:cubicBezTo>
                    <a:pt x="2700000" y="253162"/>
                    <a:pt x="2633347" y="485188"/>
                    <a:pt x="2515834" y="684000"/>
                  </a:cubicBezTo>
                  <a:lnTo>
                    <a:pt x="184166" y="684000"/>
                  </a:lnTo>
                  <a:cubicBezTo>
                    <a:pt x="66654" y="485188"/>
                    <a:pt x="0" y="253162"/>
                    <a:pt x="0" y="5568"/>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856" name="Google Shape;1856;p73"/>
            <p:cNvSpPr/>
            <p:nvPr/>
          </p:nvSpPr>
          <p:spPr>
            <a:xfrm>
              <a:off x="7978166" y="3124756"/>
              <a:ext cx="2331668" cy="671568"/>
            </a:xfrm>
            <a:custGeom>
              <a:rect b="b" l="l" r="r" t="t"/>
              <a:pathLst>
                <a:path extrusionOk="0" h="671568" w="2331668">
                  <a:moveTo>
                    <a:pt x="0" y="0"/>
                  </a:moveTo>
                  <a:lnTo>
                    <a:pt x="2331668" y="0"/>
                  </a:lnTo>
                  <a:cubicBezTo>
                    <a:pt x="2098837" y="401928"/>
                    <a:pt x="1663824" y="671568"/>
                    <a:pt x="1165834" y="671568"/>
                  </a:cubicBezTo>
                  <a:cubicBezTo>
                    <a:pt x="667844" y="671568"/>
                    <a:pt x="232831" y="401928"/>
                    <a:pt x="0" y="0"/>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857" name="Google Shape;1857;p73"/>
            <p:cNvSpPr/>
            <p:nvPr/>
          </p:nvSpPr>
          <p:spPr>
            <a:xfrm>
              <a:off x="7984931" y="1096324"/>
              <a:ext cx="2318138" cy="660432"/>
            </a:xfrm>
            <a:custGeom>
              <a:rect b="b" l="l" r="r" t="t"/>
              <a:pathLst>
                <a:path extrusionOk="0" h="660432" w="2318138">
                  <a:moveTo>
                    <a:pt x="1159069" y="0"/>
                  </a:moveTo>
                  <a:cubicBezTo>
                    <a:pt x="1652397" y="0"/>
                    <a:pt x="2083921" y="264615"/>
                    <a:pt x="2318138" y="660432"/>
                  </a:cubicBezTo>
                  <a:lnTo>
                    <a:pt x="0" y="660432"/>
                  </a:lnTo>
                  <a:cubicBezTo>
                    <a:pt x="234217" y="264615"/>
                    <a:pt x="665741" y="0"/>
                    <a:pt x="1159069"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grpSp>
      <p:grpSp>
        <p:nvGrpSpPr>
          <p:cNvPr id="1858" name="Google Shape;1858;p73"/>
          <p:cNvGrpSpPr/>
          <p:nvPr/>
        </p:nvGrpSpPr>
        <p:grpSpPr>
          <a:xfrm>
            <a:off x="5822472" y="2413966"/>
            <a:ext cx="2567747" cy="370445"/>
            <a:chOff x="803640" y="3362835"/>
            <a:chExt cx="2059800" cy="493927"/>
          </a:xfrm>
        </p:grpSpPr>
        <p:sp>
          <p:nvSpPr>
            <p:cNvPr id="1859" name="Google Shape;1859;p73"/>
            <p:cNvSpPr txBox="1"/>
            <p:nvPr/>
          </p:nvSpPr>
          <p:spPr>
            <a:xfrm>
              <a:off x="803640" y="3579862"/>
              <a:ext cx="20598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900"/>
                <a:buFont typeface="Arial"/>
                <a:buNone/>
              </a:pPr>
              <a:r>
                <a:rPr b="0" i="0" lang="en-US" sz="900" u="none" cap="none" strike="noStrike">
                  <a:solidFill>
                    <a:srgbClr val="FFFFFF"/>
                  </a:solidFill>
                  <a:latin typeface="Arial"/>
                  <a:ea typeface="Arial"/>
                  <a:cs typeface="Arial"/>
                  <a:sym typeface="Arial"/>
                </a:rPr>
                <a:t>.</a:t>
              </a:r>
              <a:endParaRPr b="0" i="0" sz="900" u="none" cap="none" strike="noStrike">
                <a:solidFill>
                  <a:srgbClr val="FFFFFF"/>
                </a:solidFill>
                <a:latin typeface="Arial"/>
                <a:ea typeface="Arial"/>
                <a:cs typeface="Arial"/>
                <a:sym typeface="Arial"/>
              </a:endParaRPr>
            </a:p>
          </p:txBody>
        </p:sp>
        <p:sp>
          <p:nvSpPr>
            <p:cNvPr id="1860" name="Google Shape;1860;p73"/>
            <p:cNvSpPr txBox="1"/>
            <p:nvPr/>
          </p:nvSpPr>
          <p:spPr>
            <a:xfrm>
              <a:off x="803640" y="3362835"/>
              <a:ext cx="20598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Arial"/>
                <a:buNone/>
              </a:pPr>
              <a:r>
                <a:t/>
              </a:r>
              <a:endParaRPr b="1" i="0" sz="900" u="none" cap="none" strike="noStrike">
                <a:solidFill>
                  <a:srgbClr val="FFFFFF"/>
                </a:solidFill>
                <a:latin typeface="Arial"/>
                <a:ea typeface="Arial"/>
                <a:cs typeface="Arial"/>
                <a:sym typeface="Arial"/>
              </a:endParaRPr>
            </a:p>
          </p:txBody>
        </p:sp>
      </p:grpSp>
      <p:grpSp>
        <p:nvGrpSpPr>
          <p:cNvPr id="1861" name="Google Shape;1861;p73"/>
          <p:cNvGrpSpPr/>
          <p:nvPr/>
        </p:nvGrpSpPr>
        <p:grpSpPr>
          <a:xfrm>
            <a:off x="879730" y="3044141"/>
            <a:ext cx="2605029" cy="370445"/>
            <a:chOff x="803640" y="3362835"/>
            <a:chExt cx="2059800" cy="493927"/>
          </a:xfrm>
        </p:grpSpPr>
        <p:sp>
          <p:nvSpPr>
            <p:cNvPr id="1862" name="Google Shape;1862;p73"/>
            <p:cNvSpPr txBox="1"/>
            <p:nvPr/>
          </p:nvSpPr>
          <p:spPr>
            <a:xfrm>
              <a:off x="803640" y="3579862"/>
              <a:ext cx="2059800" cy="2769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chemeClr val="dk1"/>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863" name="Google Shape;1863;p73"/>
            <p:cNvSpPr txBox="1"/>
            <p:nvPr/>
          </p:nvSpPr>
          <p:spPr>
            <a:xfrm>
              <a:off x="803640" y="3362835"/>
              <a:ext cx="2059800" cy="2769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chemeClr val="dk1"/>
                </a:buClr>
                <a:buSzPts val="900"/>
                <a:buFont typeface="Arial"/>
                <a:buNone/>
              </a:pPr>
              <a:r>
                <a:t/>
              </a:r>
              <a:endParaRPr b="1" i="0" sz="900" u="none" cap="none" strike="noStrike">
                <a:solidFill>
                  <a:srgbClr val="FFFFFF"/>
                </a:solidFill>
                <a:latin typeface="Arial"/>
                <a:ea typeface="Arial"/>
                <a:cs typeface="Arial"/>
                <a:sym typeface="Arial"/>
              </a:endParaRPr>
            </a:p>
          </p:txBody>
        </p:sp>
      </p:grpSp>
      <p:grpSp>
        <p:nvGrpSpPr>
          <p:cNvPr id="1864" name="Google Shape;1864;p73"/>
          <p:cNvGrpSpPr/>
          <p:nvPr/>
        </p:nvGrpSpPr>
        <p:grpSpPr>
          <a:xfrm>
            <a:off x="775050" y="1905455"/>
            <a:ext cx="2605029" cy="370445"/>
            <a:chOff x="803640" y="3362835"/>
            <a:chExt cx="2059800" cy="493927"/>
          </a:xfrm>
        </p:grpSpPr>
        <p:sp>
          <p:nvSpPr>
            <p:cNvPr id="1865" name="Google Shape;1865;p73"/>
            <p:cNvSpPr txBox="1"/>
            <p:nvPr/>
          </p:nvSpPr>
          <p:spPr>
            <a:xfrm>
              <a:off x="803640" y="3579862"/>
              <a:ext cx="2059800" cy="2769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FFFFFF"/>
                </a:buClr>
                <a:buSzPts val="900"/>
                <a:buFont typeface="Arial"/>
                <a:buNone/>
              </a:pPr>
              <a:r>
                <a:rPr b="0" i="0" lang="en-US" sz="900" u="none" cap="none" strike="noStrike">
                  <a:solidFill>
                    <a:srgbClr val="FFFFFF"/>
                  </a:solidFill>
                  <a:latin typeface="Arial"/>
                  <a:ea typeface="Arial"/>
                  <a:cs typeface="Arial"/>
                  <a:sym typeface="Arial"/>
                </a:rPr>
                <a:t>.</a:t>
              </a:r>
              <a:endParaRPr b="0" i="0" sz="900" u="none" cap="none" strike="noStrike">
                <a:solidFill>
                  <a:srgbClr val="FFFFFF"/>
                </a:solidFill>
                <a:latin typeface="Arial"/>
                <a:ea typeface="Arial"/>
                <a:cs typeface="Arial"/>
                <a:sym typeface="Arial"/>
              </a:endParaRPr>
            </a:p>
          </p:txBody>
        </p:sp>
        <p:sp>
          <p:nvSpPr>
            <p:cNvPr id="1866" name="Google Shape;1866;p73"/>
            <p:cNvSpPr txBox="1"/>
            <p:nvPr/>
          </p:nvSpPr>
          <p:spPr>
            <a:xfrm>
              <a:off x="803640" y="3362835"/>
              <a:ext cx="2059800" cy="2769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chemeClr val="dk1"/>
                </a:buClr>
                <a:buSzPts val="900"/>
                <a:buFont typeface="Arial"/>
                <a:buNone/>
              </a:pPr>
              <a:r>
                <a:t/>
              </a:r>
              <a:endParaRPr b="1" i="0" sz="900" u="none" cap="none" strike="noStrike">
                <a:solidFill>
                  <a:srgbClr val="FFFFFF"/>
                </a:solidFill>
                <a:latin typeface="Arial"/>
                <a:ea typeface="Arial"/>
                <a:cs typeface="Arial"/>
                <a:sym typeface="Arial"/>
              </a:endParaRPr>
            </a:p>
          </p:txBody>
        </p:sp>
      </p:grpSp>
      <p:sp>
        <p:nvSpPr>
          <p:cNvPr id="1867" name="Google Shape;1867;p73"/>
          <p:cNvSpPr/>
          <p:nvPr/>
        </p:nvSpPr>
        <p:spPr>
          <a:xfrm>
            <a:off x="4299706" y="1840006"/>
            <a:ext cx="259200" cy="2592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1868" name="Google Shape;1868;p73"/>
          <p:cNvPicPr preferRelativeResize="0"/>
          <p:nvPr/>
        </p:nvPicPr>
        <p:blipFill rotWithShape="1">
          <a:blip r:embed="rId4">
            <a:alphaModFix/>
          </a:blip>
          <a:srcRect b="0" l="0" r="0" t="0"/>
          <a:stretch/>
        </p:blipFill>
        <p:spPr>
          <a:xfrm>
            <a:off x="4366046" y="2246890"/>
            <a:ext cx="356647" cy="356647"/>
          </a:xfrm>
          <a:prstGeom prst="rect">
            <a:avLst/>
          </a:prstGeom>
          <a:noFill/>
          <a:ln>
            <a:noFill/>
          </a:ln>
        </p:spPr>
      </p:pic>
      <p:pic>
        <p:nvPicPr>
          <p:cNvPr descr="Image result for data dashboard icon" id="1869" name="Google Shape;1869;p73"/>
          <p:cNvPicPr preferRelativeResize="0"/>
          <p:nvPr/>
        </p:nvPicPr>
        <p:blipFill rotWithShape="1">
          <a:blip r:embed="rId5">
            <a:alphaModFix/>
          </a:blip>
          <a:srcRect b="0" l="0" r="0" t="0"/>
          <a:stretch/>
        </p:blipFill>
        <p:spPr>
          <a:xfrm>
            <a:off x="4311505" y="2746821"/>
            <a:ext cx="397998" cy="397998"/>
          </a:xfrm>
          <a:prstGeom prst="rect">
            <a:avLst/>
          </a:prstGeom>
          <a:noFill/>
          <a:ln>
            <a:noFill/>
          </a:ln>
        </p:spPr>
      </p:pic>
      <p:pic>
        <p:nvPicPr>
          <p:cNvPr descr="Image result for data dashboard icon" id="1870" name="Google Shape;1870;p73"/>
          <p:cNvPicPr preferRelativeResize="0"/>
          <p:nvPr/>
        </p:nvPicPr>
        <p:blipFill rotWithShape="1">
          <a:blip r:embed="rId6">
            <a:alphaModFix/>
          </a:blip>
          <a:srcRect b="0" l="0" r="0" t="0"/>
          <a:stretch/>
        </p:blipFill>
        <p:spPr>
          <a:xfrm>
            <a:off x="4296342" y="3192078"/>
            <a:ext cx="485932" cy="485932"/>
          </a:xfrm>
          <a:prstGeom prst="rect">
            <a:avLst/>
          </a:prstGeom>
          <a:noFill/>
          <a:ln>
            <a:noFill/>
          </a:ln>
        </p:spPr>
      </p:pic>
      <p:sp>
        <p:nvSpPr>
          <p:cNvPr id="1871" name="Google Shape;1871;p73"/>
          <p:cNvSpPr txBox="1"/>
          <p:nvPr/>
        </p:nvSpPr>
        <p:spPr>
          <a:xfrm>
            <a:off x="5460729" y="1782317"/>
            <a:ext cx="29355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EFEFE"/>
                </a:solidFill>
                <a:latin typeface="Arial"/>
                <a:ea typeface="Arial"/>
                <a:cs typeface="Arial"/>
                <a:sym typeface="Arial"/>
              </a:rPr>
              <a:t> Easily analyse the data and summarize it.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72" name="Google Shape;1872;p73"/>
          <p:cNvSpPr txBox="1"/>
          <p:nvPr/>
        </p:nvSpPr>
        <p:spPr>
          <a:xfrm>
            <a:off x="672484" y="2257148"/>
            <a:ext cx="27690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C0C0C"/>
                </a:solidFill>
                <a:latin typeface="Arial"/>
                <a:ea typeface="Arial"/>
                <a:cs typeface="Arial"/>
                <a:sym typeface="Arial"/>
              </a:rPr>
              <a:t> Easily understand the features of the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3" name="Google Shape;1873;p73"/>
          <p:cNvSpPr txBox="1"/>
          <p:nvPr/>
        </p:nvSpPr>
        <p:spPr>
          <a:xfrm>
            <a:off x="5726681" y="2775895"/>
            <a:ext cx="25044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EFEFE"/>
                </a:solidFill>
                <a:latin typeface="Arial"/>
                <a:ea typeface="Arial"/>
                <a:cs typeface="Arial"/>
                <a:sym typeface="Arial"/>
              </a:rPr>
              <a:t>Help to find the trend or pattern of the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874" name="Google Shape;1874;p73"/>
          <p:cNvSpPr txBox="1"/>
          <p:nvPr/>
        </p:nvSpPr>
        <p:spPr>
          <a:xfrm>
            <a:off x="828719" y="3307499"/>
            <a:ext cx="27069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C0C0C"/>
                </a:solidFill>
                <a:latin typeface="Arial"/>
                <a:ea typeface="Arial"/>
                <a:cs typeface="Arial"/>
                <a:sym typeface="Arial"/>
              </a:rPr>
              <a:t>Help to get meaningful insights from the data</a:t>
            </a:r>
            <a:r>
              <a:rPr b="0" i="0" lang="en-US" sz="1400" u="none" cap="none" strike="noStrike">
                <a:solidFill>
                  <a:srgbClr val="0C0C0C"/>
                </a:solidFill>
                <a:latin typeface="Cambria"/>
                <a:ea typeface="Cambria"/>
                <a:cs typeface="Cambria"/>
                <a:sym typeface="Cambria"/>
              </a:rPr>
              <a:t>.</a:t>
            </a:r>
            <a:endParaRPr b="0" i="0" sz="1400" u="none" cap="none" strike="noStrike">
              <a:solidFill>
                <a:srgbClr val="0C0C0C"/>
              </a:solidFill>
              <a:latin typeface="Arial"/>
              <a:ea typeface="Arial"/>
              <a:cs typeface="Arial"/>
              <a:sym typeface="Arial"/>
            </a:endParaRPr>
          </a:p>
        </p:txBody>
      </p:sp>
      <p:sp>
        <p:nvSpPr>
          <p:cNvPr id="1875" name="Google Shape;1875;p73"/>
          <p:cNvSpPr txBox="1"/>
          <p:nvPr/>
        </p:nvSpPr>
        <p:spPr>
          <a:xfrm>
            <a:off x="543270" y="1138259"/>
            <a:ext cx="3598500" cy="7926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mbria"/>
                <a:ea typeface="Cambria"/>
                <a:cs typeface="Cambria"/>
                <a:sym typeface="Cambria"/>
              </a:rPr>
              <a:t>Visualisation is the presentation of the data in the graphical or visual form to understand the data more clearly. Visualisation is easy to understand the data</a:t>
            </a:r>
            <a:r>
              <a:rPr b="1" i="0" lang="en-US" sz="1100" u="none" cap="none" strike="noStrike">
                <a:solidFill>
                  <a:schemeClr val="dk1"/>
                </a:solidFill>
                <a:latin typeface="Cambria"/>
                <a:ea typeface="Cambria"/>
                <a:cs typeface="Cambria"/>
                <a:sym typeface="Cambria"/>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pic>
        <p:nvPicPr>
          <p:cNvPr descr="How to Make a Histogram in Excel | Displayr" id="1880" name="Google Shape;1880;p74"/>
          <p:cNvPicPr preferRelativeResize="0"/>
          <p:nvPr/>
        </p:nvPicPr>
        <p:blipFill rotWithShape="1">
          <a:blip r:embed="rId3">
            <a:alphaModFix/>
          </a:blip>
          <a:srcRect b="0" l="0" r="0" t="0"/>
          <a:stretch/>
        </p:blipFill>
        <p:spPr>
          <a:xfrm>
            <a:off x="5173462" y="485350"/>
            <a:ext cx="3908395" cy="1979869"/>
          </a:xfrm>
          <a:prstGeom prst="rect">
            <a:avLst/>
          </a:prstGeom>
          <a:noFill/>
          <a:ln>
            <a:noFill/>
          </a:ln>
        </p:spPr>
      </p:pic>
      <p:sp>
        <p:nvSpPr>
          <p:cNvPr id="1881" name="Google Shape;1881;p74"/>
          <p:cNvSpPr txBox="1"/>
          <p:nvPr/>
        </p:nvSpPr>
        <p:spPr>
          <a:xfrm>
            <a:off x="352888" y="1373738"/>
            <a:ext cx="35289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C0C0C"/>
                </a:solidFill>
                <a:latin typeface="Arial"/>
                <a:ea typeface="Arial"/>
                <a:cs typeface="Arial"/>
                <a:sym typeface="Arial"/>
              </a:rPr>
              <a:t>Histogram represent the frequency distribution of the data</a:t>
            </a:r>
            <a:endParaRPr b="0" i="0" sz="1200" u="none" cap="none" strike="noStrike">
              <a:solidFill>
                <a:srgbClr val="0C0C0C"/>
              </a:solidFill>
              <a:latin typeface="Arial"/>
              <a:ea typeface="Arial"/>
              <a:cs typeface="Arial"/>
              <a:sym typeface="Arial"/>
            </a:endParaRPr>
          </a:p>
        </p:txBody>
      </p:sp>
      <p:sp>
        <p:nvSpPr>
          <p:cNvPr id="1882" name="Google Shape;1882;p74"/>
          <p:cNvSpPr/>
          <p:nvPr/>
        </p:nvSpPr>
        <p:spPr>
          <a:xfrm>
            <a:off x="775669" y="736411"/>
            <a:ext cx="1701300" cy="346200"/>
          </a:xfrm>
          <a:prstGeom prst="rect">
            <a:avLst/>
          </a:prstGeom>
          <a:solidFill>
            <a:srgbClr val="222A35"/>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Histogram</a:t>
            </a:r>
            <a:endParaRPr b="0" i="0" sz="1100" u="none" cap="none" strike="noStrike">
              <a:solidFill>
                <a:srgbClr val="000000"/>
              </a:solidFill>
              <a:latin typeface="Arial"/>
              <a:ea typeface="Arial"/>
              <a:cs typeface="Arial"/>
              <a:sym typeface="Arial"/>
            </a:endParaRPr>
          </a:p>
        </p:txBody>
      </p:sp>
      <p:pic>
        <p:nvPicPr>
          <p:cNvPr descr="Stata twoway bar graph - how to make the bars actually touch the bottom -  Stack Overflow" id="1883" name="Google Shape;1883;p74"/>
          <p:cNvPicPr preferRelativeResize="0"/>
          <p:nvPr/>
        </p:nvPicPr>
        <p:blipFill rotWithShape="1">
          <a:blip r:embed="rId4">
            <a:alphaModFix/>
          </a:blip>
          <a:srcRect b="0" l="0" r="0" t="0"/>
          <a:stretch/>
        </p:blipFill>
        <p:spPr>
          <a:xfrm>
            <a:off x="0" y="2533855"/>
            <a:ext cx="3881762" cy="2402773"/>
          </a:xfrm>
          <a:prstGeom prst="rect">
            <a:avLst/>
          </a:prstGeom>
          <a:noFill/>
          <a:ln>
            <a:noFill/>
          </a:ln>
          <a:effectLst>
            <a:outerShdw blurRad="44450" algn="ctr" dir="5400000" dist="27940">
              <a:srgbClr val="000000">
                <a:alpha val="31372"/>
              </a:srgbClr>
            </a:outerShdw>
          </a:effectLst>
        </p:spPr>
      </p:pic>
      <p:sp>
        <p:nvSpPr>
          <p:cNvPr id="1884" name="Google Shape;1884;p74"/>
          <p:cNvSpPr txBox="1"/>
          <p:nvPr/>
        </p:nvSpPr>
        <p:spPr>
          <a:xfrm>
            <a:off x="4514295" y="3595456"/>
            <a:ext cx="4327800" cy="654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C0C0C"/>
                </a:solidFill>
                <a:latin typeface="Arial"/>
                <a:ea typeface="Arial"/>
                <a:cs typeface="Arial"/>
                <a:sym typeface="Arial"/>
              </a:rPr>
              <a:t>Bar graph represent the total observation in the data for a particular category</a:t>
            </a:r>
            <a:r>
              <a:rPr b="0" i="0" lang="en-US" sz="1200" u="none" cap="none" strike="noStrike">
                <a:solidFill>
                  <a:srgbClr val="323F4F"/>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85" name="Google Shape;1885;p74"/>
          <p:cNvSpPr/>
          <p:nvPr/>
        </p:nvSpPr>
        <p:spPr>
          <a:xfrm>
            <a:off x="5680679" y="2857213"/>
            <a:ext cx="1191600" cy="346200"/>
          </a:xfrm>
          <a:prstGeom prst="rect">
            <a:avLst/>
          </a:prstGeom>
          <a:solidFill>
            <a:srgbClr val="FF9900"/>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22A35"/>
                </a:solidFill>
                <a:latin typeface="Arial"/>
                <a:ea typeface="Arial"/>
                <a:cs typeface="Arial"/>
                <a:sym typeface="Arial"/>
              </a:rPr>
              <a:t>Bar Chart</a:t>
            </a:r>
            <a:endParaRPr b="1" i="0" sz="1800" u="none" cap="none" strike="noStrike">
              <a:solidFill>
                <a:srgbClr val="222A35"/>
              </a:solidFill>
              <a:latin typeface="Arial"/>
              <a:ea typeface="Arial"/>
              <a:cs typeface="Arial"/>
              <a:sym typeface="Arial"/>
            </a:endParaRPr>
          </a:p>
        </p:txBody>
      </p:sp>
      <p:sp>
        <p:nvSpPr>
          <p:cNvPr id="1886" name="Google Shape;1886;p74"/>
          <p:cNvSpPr/>
          <p:nvPr/>
        </p:nvSpPr>
        <p:spPr>
          <a:xfrm>
            <a:off x="2683275" y="119848"/>
            <a:ext cx="3289200" cy="365400"/>
          </a:xfrm>
          <a:prstGeom prst="rect">
            <a:avLst/>
          </a:prstGeom>
          <a:solidFill>
            <a:srgbClr val="D8E2F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222A35"/>
                </a:solidFill>
                <a:latin typeface="Arial"/>
                <a:ea typeface="Arial"/>
                <a:cs typeface="Arial"/>
                <a:sym typeface="Arial"/>
              </a:rPr>
              <a:t>Important Charts for Visualisation</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pic>
        <p:nvPicPr>
          <p:cNvPr descr="Image Result For Pie Graphs For Kids | Maths S2 | Pinterest | Pie inside  Simple Pie Charts For Kids22386 | Pie graph, Graphing, Math for kids" id="1891" name="Google Shape;1891;p75"/>
          <p:cNvPicPr preferRelativeResize="0"/>
          <p:nvPr/>
        </p:nvPicPr>
        <p:blipFill rotWithShape="1">
          <a:blip r:embed="rId3">
            <a:alphaModFix/>
          </a:blip>
          <a:srcRect b="0" l="0" r="0" t="0"/>
          <a:stretch/>
        </p:blipFill>
        <p:spPr>
          <a:xfrm>
            <a:off x="53266" y="2041590"/>
            <a:ext cx="3848470" cy="2722389"/>
          </a:xfrm>
          <a:prstGeom prst="rect">
            <a:avLst/>
          </a:prstGeom>
          <a:noFill/>
          <a:ln>
            <a:noFill/>
          </a:ln>
        </p:spPr>
      </p:pic>
      <p:pic>
        <p:nvPicPr>
          <p:cNvPr descr="BOXPLOT – The Python Graph Gallery" id="1892" name="Google Shape;1892;p75"/>
          <p:cNvPicPr preferRelativeResize="0"/>
          <p:nvPr/>
        </p:nvPicPr>
        <p:blipFill rotWithShape="1">
          <a:blip r:embed="rId4">
            <a:alphaModFix/>
          </a:blip>
          <a:srcRect b="0" l="0" r="0" t="0"/>
          <a:stretch/>
        </p:blipFill>
        <p:spPr>
          <a:xfrm>
            <a:off x="5599590" y="0"/>
            <a:ext cx="3544411" cy="2421110"/>
          </a:xfrm>
          <a:prstGeom prst="rect">
            <a:avLst/>
          </a:prstGeom>
          <a:noFill/>
          <a:ln>
            <a:noFill/>
          </a:ln>
        </p:spPr>
      </p:pic>
      <p:sp>
        <p:nvSpPr>
          <p:cNvPr id="1893" name="Google Shape;1893;p75"/>
          <p:cNvSpPr txBox="1"/>
          <p:nvPr/>
        </p:nvSpPr>
        <p:spPr>
          <a:xfrm>
            <a:off x="4327864" y="3479114"/>
            <a:ext cx="4261200" cy="654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C0C0C"/>
                </a:solidFill>
                <a:latin typeface="Arial"/>
                <a:ea typeface="Arial"/>
                <a:cs typeface="Arial"/>
                <a:sym typeface="Arial"/>
              </a:rPr>
              <a:t>Pie chart represent the percentage of the data by each category.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94" name="Google Shape;1894;p75"/>
          <p:cNvSpPr/>
          <p:nvPr/>
        </p:nvSpPr>
        <p:spPr>
          <a:xfrm>
            <a:off x="5101272" y="2644990"/>
            <a:ext cx="1152000" cy="346200"/>
          </a:xfrm>
          <a:prstGeom prst="rect">
            <a:avLst/>
          </a:prstGeom>
          <a:solidFill>
            <a:srgbClr val="FF9900"/>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22A35"/>
                </a:solidFill>
                <a:latin typeface="Arial"/>
                <a:ea typeface="Arial"/>
                <a:cs typeface="Arial"/>
                <a:sym typeface="Arial"/>
              </a:rPr>
              <a:t>Pie Chart</a:t>
            </a:r>
            <a:endParaRPr b="0" i="0" sz="1100" u="none" cap="none" strike="noStrike">
              <a:solidFill>
                <a:srgbClr val="000000"/>
              </a:solidFill>
              <a:latin typeface="Arial"/>
              <a:ea typeface="Arial"/>
              <a:cs typeface="Arial"/>
              <a:sym typeface="Arial"/>
            </a:endParaRPr>
          </a:p>
        </p:txBody>
      </p:sp>
      <p:sp>
        <p:nvSpPr>
          <p:cNvPr id="1895" name="Google Shape;1895;p75"/>
          <p:cNvSpPr txBox="1"/>
          <p:nvPr/>
        </p:nvSpPr>
        <p:spPr>
          <a:xfrm>
            <a:off x="392836" y="853363"/>
            <a:ext cx="4847100" cy="654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C0C0C"/>
                </a:solidFill>
                <a:latin typeface="Arial"/>
                <a:ea typeface="Arial"/>
                <a:cs typeface="Arial"/>
                <a:sym typeface="Arial"/>
              </a:rPr>
              <a:t>Boxplot display the distribution of the data based on five number summary(minimum, first quartile, median, third quartile, maximum)</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96" name="Google Shape;1896;p75"/>
          <p:cNvSpPr/>
          <p:nvPr/>
        </p:nvSpPr>
        <p:spPr>
          <a:xfrm>
            <a:off x="1702639" y="241151"/>
            <a:ext cx="1393500" cy="346200"/>
          </a:xfrm>
          <a:prstGeom prst="rect">
            <a:avLst/>
          </a:prstGeom>
          <a:solidFill>
            <a:srgbClr val="222A35"/>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Box Plot</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pic>
        <p:nvPicPr>
          <p:cNvPr descr="seaborn.scatterplot — seaborn 0.11.1 documentation" id="1901" name="Google Shape;1901;p76"/>
          <p:cNvPicPr preferRelativeResize="0"/>
          <p:nvPr/>
        </p:nvPicPr>
        <p:blipFill rotWithShape="1">
          <a:blip r:embed="rId3">
            <a:alphaModFix/>
          </a:blip>
          <a:srcRect b="0" l="0" r="0" t="0"/>
          <a:stretch/>
        </p:blipFill>
        <p:spPr>
          <a:xfrm>
            <a:off x="-87502" y="2133008"/>
            <a:ext cx="4152702" cy="2780068"/>
          </a:xfrm>
          <a:prstGeom prst="rect">
            <a:avLst/>
          </a:prstGeom>
          <a:noFill/>
          <a:ln>
            <a:noFill/>
          </a:ln>
          <a:effectLst>
            <a:outerShdw blurRad="44450" algn="ctr" dir="5400000" dist="27940">
              <a:srgbClr val="000000">
                <a:alpha val="31372"/>
              </a:srgbClr>
            </a:outerShdw>
          </a:effectLst>
        </p:spPr>
      </p:pic>
      <p:pic>
        <p:nvPicPr>
          <p:cNvPr descr="Data Visualization in Python: Advanced Functionality in Seaborn | by  Insight | Insight" id="1902" name="Google Shape;1902;p76"/>
          <p:cNvPicPr preferRelativeResize="0"/>
          <p:nvPr/>
        </p:nvPicPr>
        <p:blipFill rotWithShape="1">
          <a:blip r:embed="rId4">
            <a:alphaModFix/>
          </a:blip>
          <a:srcRect b="0" l="0" r="0" t="0"/>
          <a:stretch/>
        </p:blipFill>
        <p:spPr>
          <a:xfrm>
            <a:off x="5337676" y="104340"/>
            <a:ext cx="3595649" cy="2484907"/>
          </a:xfrm>
          <a:prstGeom prst="rect">
            <a:avLst/>
          </a:prstGeom>
          <a:noFill/>
          <a:ln>
            <a:noFill/>
          </a:ln>
          <a:effectLst>
            <a:outerShdw blurRad="44450" algn="ctr" dir="5400000" dist="27940">
              <a:srgbClr val="000000">
                <a:alpha val="31372"/>
              </a:srgbClr>
            </a:outerShdw>
          </a:effectLst>
        </p:spPr>
      </p:pic>
      <p:sp>
        <p:nvSpPr>
          <p:cNvPr id="1903" name="Google Shape;1903;p76"/>
          <p:cNvSpPr txBox="1"/>
          <p:nvPr/>
        </p:nvSpPr>
        <p:spPr>
          <a:xfrm>
            <a:off x="4780625" y="3523042"/>
            <a:ext cx="4152600" cy="8388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C0C0C"/>
                </a:solidFill>
                <a:latin typeface="Arial"/>
                <a:ea typeface="Arial"/>
                <a:cs typeface="Arial"/>
                <a:sym typeface="Arial"/>
              </a:rPr>
              <a:t>Scatter plot represent the relationship between two numerical variable. It show the correlation between two variable.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04" name="Google Shape;1904;p76"/>
          <p:cNvSpPr/>
          <p:nvPr/>
        </p:nvSpPr>
        <p:spPr>
          <a:xfrm>
            <a:off x="5257027" y="2883024"/>
            <a:ext cx="2120400" cy="346200"/>
          </a:xfrm>
          <a:prstGeom prst="rect">
            <a:avLst/>
          </a:prstGeom>
          <a:solidFill>
            <a:srgbClr val="FF9900"/>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22A35"/>
                </a:solidFill>
                <a:latin typeface="Arial"/>
                <a:ea typeface="Arial"/>
                <a:cs typeface="Arial"/>
                <a:sym typeface="Arial"/>
              </a:rPr>
              <a:t>Scatter Plot</a:t>
            </a:r>
            <a:endParaRPr b="0" i="0" sz="1100" u="none" cap="none" strike="noStrike">
              <a:solidFill>
                <a:srgbClr val="000000"/>
              </a:solidFill>
              <a:latin typeface="Arial"/>
              <a:ea typeface="Arial"/>
              <a:cs typeface="Arial"/>
              <a:sym typeface="Arial"/>
            </a:endParaRPr>
          </a:p>
        </p:txBody>
      </p:sp>
      <p:sp>
        <p:nvSpPr>
          <p:cNvPr id="1905" name="Google Shape;1905;p76"/>
          <p:cNvSpPr txBox="1"/>
          <p:nvPr/>
        </p:nvSpPr>
        <p:spPr>
          <a:xfrm>
            <a:off x="359546" y="1018713"/>
            <a:ext cx="4627500" cy="4386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C0C0C"/>
                </a:solidFill>
                <a:latin typeface="Arial"/>
                <a:ea typeface="Arial"/>
                <a:cs typeface="Arial"/>
                <a:sym typeface="Arial"/>
              </a:rPr>
              <a:t>Pair plot show the bivariate distribution of the datasets. It show the pairwise relationship between the variable</a:t>
            </a:r>
            <a:endParaRPr b="0" i="0" sz="1200" u="none" cap="none" strike="noStrike">
              <a:solidFill>
                <a:srgbClr val="0C0C0C"/>
              </a:solidFill>
              <a:latin typeface="Arial"/>
              <a:ea typeface="Arial"/>
              <a:cs typeface="Arial"/>
              <a:sym typeface="Arial"/>
            </a:endParaRPr>
          </a:p>
        </p:txBody>
      </p:sp>
      <p:sp>
        <p:nvSpPr>
          <p:cNvPr id="1906" name="Google Shape;1906;p76"/>
          <p:cNvSpPr/>
          <p:nvPr/>
        </p:nvSpPr>
        <p:spPr>
          <a:xfrm>
            <a:off x="1594738" y="441502"/>
            <a:ext cx="1488000" cy="346200"/>
          </a:xfrm>
          <a:prstGeom prst="rect">
            <a:avLst/>
          </a:prstGeom>
          <a:solidFill>
            <a:srgbClr val="222A35"/>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Pair-plot</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pic>
        <p:nvPicPr>
          <p:cNvPr descr="Create a Line Chart in Excel - Easy Excel Tutorial" id="1911" name="Google Shape;1911;p77"/>
          <p:cNvPicPr preferRelativeResize="0"/>
          <p:nvPr/>
        </p:nvPicPr>
        <p:blipFill rotWithShape="1">
          <a:blip r:embed="rId3">
            <a:alphaModFix/>
          </a:blip>
          <a:srcRect b="0" l="0" r="0" t="0"/>
          <a:stretch/>
        </p:blipFill>
        <p:spPr>
          <a:xfrm>
            <a:off x="75461" y="2463415"/>
            <a:ext cx="4267940" cy="2311322"/>
          </a:xfrm>
          <a:prstGeom prst="rect">
            <a:avLst/>
          </a:prstGeom>
          <a:noFill/>
          <a:ln>
            <a:noFill/>
          </a:ln>
          <a:effectLst>
            <a:outerShdw blurRad="44450" algn="ctr" dir="5400000" dist="27940">
              <a:srgbClr val="000000">
                <a:alpha val="31372"/>
              </a:srgbClr>
            </a:outerShdw>
          </a:effectLst>
        </p:spPr>
      </p:pic>
      <p:pic>
        <p:nvPicPr>
          <p:cNvPr descr="Plot Additional Quantiles on Seaborn Violin Plots - Stack Overflow" id="1912" name="Google Shape;1912;p77"/>
          <p:cNvPicPr preferRelativeResize="0"/>
          <p:nvPr/>
        </p:nvPicPr>
        <p:blipFill rotWithShape="1">
          <a:blip r:embed="rId4">
            <a:alphaModFix/>
          </a:blip>
          <a:srcRect b="0" l="0" r="0" t="0"/>
          <a:stretch/>
        </p:blipFill>
        <p:spPr>
          <a:xfrm>
            <a:off x="5173463" y="0"/>
            <a:ext cx="3970538" cy="2701296"/>
          </a:xfrm>
          <a:prstGeom prst="rect">
            <a:avLst/>
          </a:prstGeom>
          <a:noFill/>
          <a:ln>
            <a:noFill/>
          </a:ln>
          <a:effectLst>
            <a:outerShdw blurRad="44450" algn="ctr" dir="5400000" dist="27940">
              <a:srgbClr val="000000">
                <a:alpha val="31372"/>
              </a:srgbClr>
            </a:outerShdw>
          </a:effectLst>
        </p:spPr>
      </p:pic>
      <p:sp>
        <p:nvSpPr>
          <p:cNvPr id="1913" name="Google Shape;1913;p77"/>
          <p:cNvSpPr txBox="1"/>
          <p:nvPr/>
        </p:nvSpPr>
        <p:spPr>
          <a:xfrm>
            <a:off x="4778933" y="3574088"/>
            <a:ext cx="3835200" cy="6540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C0C0C"/>
                </a:solidFill>
                <a:latin typeface="Arial"/>
                <a:ea typeface="Arial"/>
                <a:cs typeface="Arial"/>
                <a:sym typeface="Arial"/>
              </a:rPr>
              <a:t>Line chart are used to track change over line and short period of time. Line chart are used in time series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14" name="Google Shape;1914;p77"/>
          <p:cNvSpPr/>
          <p:nvPr/>
        </p:nvSpPr>
        <p:spPr>
          <a:xfrm>
            <a:off x="5417072" y="2964567"/>
            <a:ext cx="1279500" cy="346200"/>
          </a:xfrm>
          <a:prstGeom prst="rect">
            <a:avLst/>
          </a:prstGeom>
          <a:solidFill>
            <a:srgbClr val="FF9900"/>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1F3864"/>
                </a:solidFill>
                <a:latin typeface="Arial"/>
                <a:ea typeface="Arial"/>
                <a:cs typeface="Arial"/>
                <a:sym typeface="Arial"/>
              </a:rPr>
              <a:t>Line Chart</a:t>
            </a:r>
            <a:endParaRPr b="0" i="0" sz="1100" u="none" cap="none" strike="noStrike">
              <a:solidFill>
                <a:srgbClr val="000000"/>
              </a:solidFill>
              <a:latin typeface="Arial"/>
              <a:ea typeface="Arial"/>
              <a:cs typeface="Arial"/>
              <a:sym typeface="Arial"/>
            </a:endParaRPr>
          </a:p>
        </p:txBody>
      </p:sp>
      <p:sp>
        <p:nvSpPr>
          <p:cNvPr id="1915" name="Google Shape;1915;p77"/>
          <p:cNvSpPr txBox="1"/>
          <p:nvPr/>
        </p:nvSpPr>
        <p:spPr>
          <a:xfrm>
            <a:off x="512686" y="965447"/>
            <a:ext cx="4059300" cy="2538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C0C0C"/>
                </a:solidFill>
                <a:latin typeface="Arial"/>
                <a:ea typeface="Arial"/>
                <a:cs typeface="Arial"/>
                <a:sym typeface="Arial"/>
              </a:rPr>
              <a:t>Violin chart are used to plot numeric data</a:t>
            </a:r>
            <a:endParaRPr b="0" i="0" sz="1200" u="none" cap="none" strike="noStrike">
              <a:solidFill>
                <a:srgbClr val="0C0C0C"/>
              </a:solidFill>
              <a:latin typeface="Arial"/>
              <a:ea typeface="Arial"/>
              <a:cs typeface="Arial"/>
              <a:sym typeface="Arial"/>
            </a:endParaRPr>
          </a:p>
        </p:txBody>
      </p:sp>
      <p:sp>
        <p:nvSpPr>
          <p:cNvPr id="1916" name="Google Shape;1916;p77"/>
          <p:cNvSpPr/>
          <p:nvPr/>
        </p:nvSpPr>
        <p:spPr>
          <a:xfrm>
            <a:off x="1665068" y="361190"/>
            <a:ext cx="1584300" cy="346200"/>
          </a:xfrm>
          <a:prstGeom prst="rect">
            <a:avLst/>
          </a:prstGeom>
          <a:solidFill>
            <a:srgbClr val="222A35"/>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Violin Plot</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78"/>
          <p:cNvSpPr txBox="1"/>
          <p:nvPr>
            <p:ph idx="1" type="body"/>
          </p:nvPr>
        </p:nvSpPr>
        <p:spPr>
          <a:xfrm>
            <a:off x="757238" y="254632"/>
            <a:ext cx="7593900" cy="543300"/>
          </a:xfrm>
          <a:prstGeom prst="rect">
            <a:avLst/>
          </a:prstGeom>
          <a:solidFill>
            <a:srgbClr val="124B6C"/>
          </a:solidFill>
          <a:ln cap="flat" cmpd="sng" w="9525">
            <a:solidFill>
              <a:srgbClr val="0C0C0C"/>
            </a:solidFill>
            <a:prstDash val="solid"/>
            <a:round/>
            <a:headEnd len="sm" w="sm" type="none"/>
            <a:tailEnd len="sm" w="sm" type="none"/>
          </a:ln>
        </p:spPr>
        <p:txBody>
          <a:bodyPr anchorCtr="0" anchor="ctr" bIns="34275" lIns="68575" spcFirstLastPara="1" rIns="68575" wrap="square" tIns="34275">
            <a:normAutofit lnSpcReduction="20000"/>
          </a:bodyPr>
          <a:lstStyle/>
          <a:p>
            <a:pPr indent="0" lvl="0" marL="0" rtl="0" algn="ctr">
              <a:lnSpc>
                <a:spcPct val="90000"/>
              </a:lnSpc>
              <a:spcBef>
                <a:spcPts val="0"/>
              </a:spcBef>
              <a:spcAft>
                <a:spcPts val="450"/>
              </a:spcAft>
              <a:buClr>
                <a:schemeClr val="lt1"/>
              </a:buClr>
              <a:buSzPts val="4100"/>
              <a:buNone/>
            </a:pPr>
            <a:r>
              <a:rPr b="1" lang="en-US">
                <a:solidFill>
                  <a:schemeClr val="lt1"/>
                </a:solidFill>
              </a:rPr>
              <a:t>Steps Involved in EDA</a:t>
            </a:r>
            <a:endParaRPr/>
          </a:p>
        </p:txBody>
      </p:sp>
      <p:grpSp>
        <p:nvGrpSpPr>
          <p:cNvPr id="1922" name="Google Shape;1922;p78"/>
          <p:cNvGrpSpPr/>
          <p:nvPr/>
        </p:nvGrpSpPr>
        <p:grpSpPr>
          <a:xfrm>
            <a:off x="4090030" y="1315757"/>
            <a:ext cx="967187" cy="3168763"/>
            <a:chOff x="3850245" y="1776627"/>
            <a:chExt cx="1289583" cy="4225017"/>
          </a:xfrm>
        </p:grpSpPr>
        <p:sp>
          <p:nvSpPr>
            <p:cNvPr id="1923" name="Google Shape;1923;p78"/>
            <p:cNvSpPr/>
            <p:nvPr/>
          </p:nvSpPr>
          <p:spPr>
            <a:xfrm rot="5400000">
              <a:off x="4231728" y="4278916"/>
              <a:ext cx="975300" cy="840900"/>
            </a:xfrm>
            <a:prstGeom prst="hexagon">
              <a:avLst>
                <a:gd fmla="val 25000" name="adj"/>
                <a:gd fmla="val 115470" name="vf"/>
              </a:avLst>
            </a:prstGeom>
            <a:solidFill>
              <a:schemeClr val="lt1"/>
            </a:solidFill>
            <a:ln cap="flat" cmpd="sng" w="57150">
              <a:solidFill>
                <a:srgbClr val="FF99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595959"/>
                </a:solidFill>
                <a:latin typeface="Arial"/>
                <a:ea typeface="Arial"/>
                <a:cs typeface="Arial"/>
                <a:sym typeface="Arial"/>
              </a:endParaRPr>
            </a:p>
          </p:txBody>
        </p:sp>
        <p:sp>
          <p:nvSpPr>
            <p:cNvPr id="1924" name="Google Shape;1924;p78"/>
            <p:cNvSpPr/>
            <p:nvPr/>
          </p:nvSpPr>
          <p:spPr>
            <a:xfrm rot="5400000">
              <a:off x="4231728" y="2649662"/>
              <a:ext cx="975300" cy="840900"/>
            </a:xfrm>
            <a:prstGeom prst="hexagon">
              <a:avLst>
                <a:gd fmla="val 25000" name="adj"/>
                <a:gd fmla="val 115470" name="vf"/>
              </a:avLst>
            </a:prstGeom>
            <a:solidFill>
              <a:schemeClr val="lt1"/>
            </a:solidFill>
            <a:ln cap="flat" cmpd="sng" w="57150">
              <a:solidFill>
                <a:srgbClr val="FF99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595959"/>
                </a:solidFill>
                <a:latin typeface="Arial"/>
                <a:ea typeface="Arial"/>
                <a:cs typeface="Arial"/>
                <a:sym typeface="Arial"/>
              </a:endParaRPr>
            </a:p>
          </p:txBody>
        </p:sp>
        <p:sp>
          <p:nvSpPr>
            <p:cNvPr id="1925" name="Google Shape;1925;p78"/>
            <p:cNvSpPr/>
            <p:nvPr/>
          </p:nvSpPr>
          <p:spPr>
            <a:xfrm rot="5400000">
              <a:off x="3783045" y="3473081"/>
              <a:ext cx="975300" cy="840900"/>
            </a:xfrm>
            <a:prstGeom prst="hexagon">
              <a:avLst>
                <a:gd fmla="val 25000" name="adj"/>
                <a:gd fmla="val 115470" name="vf"/>
              </a:avLst>
            </a:prstGeom>
            <a:solidFill>
              <a:schemeClr val="lt1"/>
            </a:solidFill>
            <a:ln cap="flat" cmpd="sng" w="57150">
              <a:solidFill>
                <a:srgbClr val="124B6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595959"/>
                </a:solidFill>
                <a:latin typeface="Arial"/>
                <a:ea typeface="Arial"/>
                <a:cs typeface="Arial"/>
                <a:sym typeface="Arial"/>
              </a:endParaRPr>
            </a:p>
          </p:txBody>
        </p:sp>
        <p:sp>
          <p:nvSpPr>
            <p:cNvPr id="1926" name="Google Shape;1926;p78"/>
            <p:cNvSpPr/>
            <p:nvPr/>
          </p:nvSpPr>
          <p:spPr>
            <a:xfrm rot="5400000">
              <a:off x="3783045" y="1843827"/>
              <a:ext cx="975300" cy="840900"/>
            </a:xfrm>
            <a:prstGeom prst="hexagon">
              <a:avLst>
                <a:gd fmla="val 25000" name="adj"/>
                <a:gd fmla="val 115470" name="vf"/>
              </a:avLst>
            </a:prstGeom>
            <a:solidFill>
              <a:schemeClr val="lt1"/>
            </a:solidFill>
            <a:ln cap="flat" cmpd="sng" w="57150">
              <a:solidFill>
                <a:srgbClr val="124B6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595959"/>
                </a:solidFill>
                <a:latin typeface="Arial"/>
                <a:ea typeface="Arial"/>
                <a:cs typeface="Arial"/>
                <a:sym typeface="Arial"/>
              </a:endParaRPr>
            </a:p>
          </p:txBody>
        </p:sp>
        <p:sp>
          <p:nvSpPr>
            <p:cNvPr id="1927" name="Google Shape;1927;p78"/>
            <p:cNvSpPr/>
            <p:nvPr/>
          </p:nvSpPr>
          <p:spPr>
            <a:xfrm rot="5400000">
              <a:off x="3783045" y="5093544"/>
              <a:ext cx="975300" cy="840900"/>
            </a:xfrm>
            <a:prstGeom prst="hexagon">
              <a:avLst>
                <a:gd fmla="val 25000" name="adj"/>
                <a:gd fmla="val 115470" name="vf"/>
              </a:avLst>
            </a:prstGeom>
            <a:solidFill>
              <a:schemeClr val="lt1"/>
            </a:solidFill>
            <a:ln cap="flat" cmpd="sng" w="57150">
              <a:solidFill>
                <a:srgbClr val="124B6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595959"/>
                </a:solidFill>
                <a:latin typeface="Arial"/>
                <a:ea typeface="Arial"/>
                <a:cs typeface="Arial"/>
                <a:sym typeface="Arial"/>
              </a:endParaRPr>
            </a:p>
          </p:txBody>
        </p:sp>
      </p:grpSp>
      <p:sp>
        <p:nvSpPr>
          <p:cNvPr id="1928" name="Google Shape;1928;p78"/>
          <p:cNvSpPr txBox="1"/>
          <p:nvPr/>
        </p:nvSpPr>
        <p:spPr>
          <a:xfrm>
            <a:off x="717331" y="1478004"/>
            <a:ext cx="567600" cy="531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124B6C"/>
              </a:buClr>
              <a:buSzPts val="3000"/>
              <a:buFont typeface="Arial"/>
              <a:buNone/>
            </a:pPr>
            <a:r>
              <a:rPr b="1" i="0" lang="en-US" sz="3000" u="none" cap="none" strike="noStrike">
                <a:solidFill>
                  <a:srgbClr val="124B6C"/>
                </a:solidFill>
                <a:latin typeface="Arial"/>
                <a:ea typeface="Arial"/>
                <a:cs typeface="Arial"/>
                <a:sym typeface="Arial"/>
              </a:rPr>
              <a:t>01</a:t>
            </a:r>
            <a:endParaRPr b="1" i="0" sz="3000" u="none" cap="none" strike="noStrike">
              <a:solidFill>
                <a:srgbClr val="124B6C"/>
              </a:solidFill>
              <a:latin typeface="Arial"/>
              <a:ea typeface="Arial"/>
              <a:cs typeface="Arial"/>
              <a:sym typeface="Arial"/>
            </a:endParaRPr>
          </a:p>
        </p:txBody>
      </p:sp>
      <p:grpSp>
        <p:nvGrpSpPr>
          <p:cNvPr id="1929" name="Google Shape;1929;p78"/>
          <p:cNvGrpSpPr/>
          <p:nvPr/>
        </p:nvGrpSpPr>
        <p:grpSpPr>
          <a:xfrm>
            <a:off x="1251255" y="1358952"/>
            <a:ext cx="2733875" cy="415424"/>
            <a:chOff x="3017859" y="4283314"/>
            <a:chExt cx="1908997" cy="553899"/>
          </a:xfrm>
        </p:grpSpPr>
        <p:sp>
          <p:nvSpPr>
            <p:cNvPr id="1930" name="Google Shape;1930;p78"/>
            <p:cNvSpPr txBox="1"/>
            <p:nvPr/>
          </p:nvSpPr>
          <p:spPr>
            <a:xfrm>
              <a:off x="3021856" y="4560313"/>
              <a:ext cx="19050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Arial"/>
                <a:ea typeface="Arial"/>
                <a:cs typeface="Arial"/>
                <a:sym typeface="Arial"/>
              </a:endParaRPr>
            </a:p>
          </p:txBody>
        </p:sp>
        <p:sp>
          <p:nvSpPr>
            <p:cNvPr id="1931" name="Google Shape;1931;p78"/>
            <p:cNvSpPr txBox="1"/>
            <p:nvPr/>
          </p:nvSpPr>
          <p:spPr>
            <a:xfrm>
              <a:off x="3017859" y="4283314"/>
              <a:ext cx="18888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Arial"/>
                <a:buNone/>
              </a:pPr>
              <a:r>
                <a:t/>
              </a:r>
              <a:endParaRPr b="1" i="0" sz="900" u="none" cap="none" strike="noStrike">
                <a:solidFill>
                  <a:srgbClr val="3F3F3F"/>
                </a:solidFill>
                <a:latin typeface="Arial"/>
                <a:ea typeface="Arial"/>
                <a:cs typeface="Arial"/>
                <a:sym typeface="Arial"/>
              </a:endParaRPr>
            </a:p>
          </p:txBody>
        </p:sp>
      </p:grpSp>
      <p:sp>
        <p:nvSpPr>
          <p:cNvPr id="1932" name="Google Shape;1932;p78"/>
          <p:cNvSpPr txBox="1"/>
          <p:nvPr/>
        </p:nvSpPr>
        <p:spPr>
          <a:xfrm>
            <a:off x="734018" y="2740509"/>
            <a:ext cx="567600" cy="531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9900"/>
              </a:buClr>
              <a:buSzPts val="3000"/>
              <a:buFont typeface="Arial"/>
              <a:buNone/>
            </a:pPr>
            <a:r>
              <a:rPr b="1" i="0" lang="en-US" sz="3000" u="none" cap="none" strike="noStrike">
                <a:solidFill>
                  <a:srgbClr val="FF9900"/>
                </a:solidFill>
                <a:latin typeface="Arial"/>
                <a:ea typeface="Arial"/>
                <a:cs typeface="Arial"/>
                <a:sym typeface="Arial"/>
              </a:rPr>
              <a:t>03</a:t>
            </a:r>
            <a:endParaRPr b="1" i="0" sz="3000" u="none" cap="none" strike="noStrike">
              <a:solidFill>
                <a:srgbClr val="FF9900"/>
              </a:solidFill>
              <a:latin typeface="Arial"/>
              <a:ea typeface="Arial"/>
              <a:cs typeface="Arial"/>
              <a:sym typeface="Arial"/>
            </a:endParaRPr>
          </a:p>
        </p:txBody>
      </p:sp>
      <p:grpSp>
        <p:nvGrpSpPr>
          <p:cNvPr id="1933" name="Google Shape;1933;p78"/>
          <p:cNvGrpSpPr/>
          <p:nvPr/>
        </p:nvGrpSpPr>
        <p:grpSpPr>
          <a:xfrm>
            <a:off x="1251255" y="2588541"/>
            <a:ext cx="2733875" cy="415424"/>
            <a:chOff x="3017859" y="4283314"/>
            <a:chExt cx="1908997" cy="553899"/>
          </a:xfrm>
        </p:grpSpPr>
        <p:sp>
          <p:nvSpPr>
            <p:cNvPr id="1934" name="Google Shape;1934;p78"/>
            <p:cNvSpPr txBox="1"/>
            <p:nvPr/>
          </p:nvSpPr>
          <p:spPr>
            <a:xfrm>
              <a:off x="3021856" y="4560313"/>
              <a:ext cx="19050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Arial"/>
                <a:ea typeface="Arial"/>
                <a:cs typeface="Arial"/>
                <a:sym typeface="Arial"/>
              </a:endParaRPr>
            </a:p>
          </p:txBody>
        </p:sp>
        <p:sp>
          <p:nvSpPr>
            <p:cNvPr id="1935" name="Google Shape;1935;p78"/>
            <p:cNvSpPr txBox="1"/>
            <p:nvPr/>
          </p:nvSpPr>
          <p:spPr>
            <a:xfrm>
              <a:off x="3017859" y="4283314"/>
              <a:ext cx="18888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Arial"/>
                <a:buNone/>
              </a:pPr>
              <a:r>
                <a:t/>
              </a:r>
              <a:endParaRPr b="1" i="0" sz="900" u="none" cap="none" strike="noStrike">
                <a:solidFill>
                  <a:srgbClr val="3F3F3F"/>
                </a:solidFill>
                <a:latin typeface="Arial"/>
                <a:ea typeface="Arial"/>
                <a:cs typeface="Arial"/>
                <a:sym typeface="Arial"/>
              </a:endParaRPr>
            </a:p>
          </p:txBody>
        </p:sp>
      </p:grpSp>
      <p:sp>
        <p:nvSpPr>
          <p:cNvPr id="1936" name="Google Shape;1936;p78"/>
          <p:cNvSpPr txBox="1"/>
          <p:nvPr/>
        </p:nvSpPr>
        <p:spPr>
          <a:xfrm>
            <a:off x="640408" y="3898921"/>
            <a:ext cx="567600" cy="531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1A8EA9"/>
              </a:buClr>
              <a:buSzPts val="3000"/>
              <a:buFont typeface="Arial"/>
              <a:buNone/>
            </a:pPr>
            <a:r>
              <a:rPr b="1" i="0" lang="en-US" sz="3000" u="none" cap="none" strike="noStrike">
                <a:solidFill>
                  <a:srgbClr val="1A8EA9"/>
                </a:solidFill>
                <a:latin typeface="Arial"/>
                <a:ea typeface="Arial"/>
                <a:cs typeface="Arial"/>
                <a:sym typeface="Arial"/>
              </a:rPr>
              <a:t>05</a:t>
            </a:r>
            <a:endParaRPr b="1" i="0" sz="3000" u="none" cap="none" strike="noStrike">
              <a:solidFill>
                <a:srgbClr val="1A8EA9"/>
              </a:solidFill>
              <a:latin typeface="Arial"/>
              <a:ea typeface="Arial"/>
              <a:cs typeface="Arial"/>
              <a:sym typeface="Arial"/>
            </a:endParaRPr>
          </a:p>
        </p:txBody>
      </p:sp>
      <p:grpSp>
        <p:nvGrpSpPr>
          <p:cNvPr id="1937" name="Google Shape;1937;p78"/>
          <p:cNvGrpSpPr/>
          <p:nvPr/>
        </p:nvGrpSpPr>
        <p:grpSpPr>
          <a:xfrm>
            <a:off x="1251255" y="3818129"/>
            <a:ext cx="2733875" cy="415424"/>
            <a:chOff x="3017859" y="4283314"/>
            <a:chExt cx="1908997" cy="553899"/>
          </a:xfrm>
        </p:grpSpPr>
        <p:sp>
          <p:nvSpPr>
            <p:cNvPr id="1938" name="Google Shape;1938;p78"/>
            <p:cNvSpPr txBox="1"/>
            <p:nvPr/>
          </p:nvSpPr>
          <p:spPr>
            <a:xfrm>
              <a:off x="3021856" y="4560313"/>
              <a:ext cx="19050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Arial"/>
                <a:ea typeface="Arial"/>
                <a:cs typeface="Arial"/>
                <a:sym typeface="Arial"/>
              </a:endParaRPr>
            </a:p>
          </p:txBody>
        </p:sp>
        <p:sp>
          <p:nvSpPr>
            <p:cNvPr id="1939" name="Google Shape;1939;p78"/>
            <p:cNvSpPr txBox="1"/>
            <p:nvPr/>
          </p:nvSpPr>
          <p:spPr>
            <a:xfrm>
              <a:off x="3017859" y="4283314"/>
              <a:ext cx="18888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Arial"/>
                <a:buNone/>
              </a:pPr>
              <a:r>
                <a:t/>
              </a:r>
              <a:endParaRPr b="1" i="0" sz="900" u="none" cap="none" strike="noStrike">
                <a:solidFill>
                  <a:srgbClr val="3F3F3F"/>
                </a:solidFill>
                <a:latin typeface="Arial"/>
                <a:ea typeface="Arial"/>
                <a:cs typeface="Arial"/>
                <a:sym typeface="Arial"/>
              </a:endParaRPr>
            </a:p>
          </p:txBody>
        </p:sp>
      </p:grpSp>
      <p:sp>
        <p:nvSpPr>
          <p:cNvPr id="1940" name="Google Shape;1940;p78"/>
          <p:cNvSpPr txBox="1"/>
          <p:nvPr/>
        </p:nvSpPr>
        <p:spPr>
          <a:xfrm>
            <a:off x="7469812" y="2023496"/>
            <a:ext cx="567600" cy="531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9900"/>
              </a:buClr>
              <a:buSzPts val="3000"/>
              <a:buFont typeface="Arial"/>
              <a:buNone/>
            </a:pPr>
            <a:r>
              <a:rPr b="1" i="0" lang="en-US" sz="3000" u="none" cap="none" strike="noStrike">
                <a:solidFill>
                  <a:srgbClr val="FF9900"/>
                </a:solidFill>
                <a:latin typeface="Arial"/>
                <a:ea typeface="Arial"/>
                <a:cs typeface="Arial"/>
                <a:sym typeface="Arial"/>
              </a:rPr>
              <a:t>02</a:t>
            </a:r>
            <a:endParaRPr b="1" i="0" sz="3000" u="none" cap="none" strike="noStrike">
              <a:solidFill>
                <a:srgbClr val="FF9900"/>
              </a:solidFill>
              <a:latin typeface="Arial"/>
              <a:ea typeface="Arial"/>
              <a:cs typeface="Arial"/>
              <a:sym typeface="Arial"/>
            </a:endParaRPr>
          </a:p>
        </p:txBody>
      </p:sp>
      <p:sp>
        <p:nvSpPr>
          <p:cNvPr id="1941" name="Google Shape;1941;p78"/>
          <p:cNvSpPr txBox="1"/>
          <p:nvPr/>
        </p:nvSpPr>
        <p:spPr>
          <a:xfrm>
            <a:off x="7957294" y="3284127"/>
            <a:ext cx="567600" cy="531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196491"/>
              </a:buClr>
              <a:buSzPts val="3000"/>
              <a:buFont typeface="Arial"/>
              <a:buNone/>
            </a:pPr>
            <a:r>
              <a:rPr b="1" i="0" lang="en-US" sz="3000" u="none" cap="none" strike="noStrike">
                <a:solidFill>
                  <a:srgbClr val="196491"/>
                </a:solidFill>
                <a:latin typeface="Arial"/>
                <a:ea typeface="Arial"/>
                <a:cs typeface="Arial"/>
                <a:sym typeface="Arial"/>
              </a:rPr>
              <a:t>04</a:t>
            </a:r>
            <a:endParaRPr b="1" i="0" sz="3000" u="none" cap="none" strike="noStrike">
              <a:solidFill>
                <a:srgbClr val="196491"/>
              </a:solidFill>
              <a:latin typeface="Arial"/>
              <a:ea typeface="Arial"/>
              <a:cs typeface="Arial"/>
              <a:sym typeface="Arial"/>
            </a:endParaRPr>
          </a:p>
        </p:txBody>
      </p:sp>
      <p:grpSp>
        <p:nvGrpSpPr>
          <p:cNvPr id="1942" name="Google Shape;1942;p78"/>
          <p:cNvGrpSpPr/>
          <p:nvPr/>
        </p:nvGrpSpPr>
        <p:grpSpPr>
          <a:xfrm>
            <a:off x="5187532" y="3203336"/>
            <a:ext cx="2722230" cy="415424"/>
            <a:chOff x="3017859" y="4283314"/>
            <a:chExt cx="1908997" cy="553899"/>
          </a:xfrm>
        </p:grpSpPr>
        <p:sp>
          <p:nvSpPr>
            <p:cNvPr id="1943" name="Google Shape;1943;p78"/>
            <p:cNvSpPr txBox="1"/>
            <p:nvPr/>
          </p:nvSpPr>
          <p:spPr>
            <a:xfrm>
              <a:off x="3021856" y="4560313"/>
              <a:ext cx="1905000" cy="2769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3F3F3F"/>
                </a:buClr>
                <a:buSzPts val="900"/>
                <a:buFont typeface="Arial"/>
                <a:buNone/>
              </a:pPr>
              <a:r>
                <a:rPr b="0" i="0" lang="en-US" sz="900" u="none" cap="none" strike="noStrike">
                  <a:solidFill>
                    <a:srgbClr val="3F3F3F"/>
                  </a:solidFill>
                  <a:latin typeface="Arial"/>
                  <a:ea typeface="Arial"/>
                  <a:cs typeface="Arial"/>
                  <a:sym typeface="Arial"/>
                </a:rPr>
                <a:t>. </a:t>
              </a:r>
              <a:endParaRPr b="0" i="0" sz="900" u="none" cap="none" strike="noStrike">
                <a:solidFill>
                  <a:srgbClr val="3F3F3F"/>
                </a:solidFill>
                <a:latin typeface="Arial"/>
                <a:ea typeface="Arial"/>
                <a:cs typeface="Arial"/>
                <a:sym typeface="Arial"/>
              </a:endParaRPr>
            </a:p>
          </p:txBody>
        </p:sp>
        <p:sp>
          <p:nvSpPr>
            <p:cNvPr id="1944" name="Google Shape;1944;p78"/>
            <p:cNvSpPr txBox="1"/>
            <p:nvPr/>
          </p:nvSpPr>
          <p:spPr>
            <a:xfrm>
              <a:off x="3017859" y="4283314"/>
              <a:ext cx="1888800" cy="2769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chemeClr val="dk1"/>
                </a:buClr>
                <a:buSzPts val="900"/>
                <a:buFont typeface="Arial"/>
                <a:buNone/>
              </a:pPr>
              <a:r>
                <a:t/>
              </a:r>
              <a:endParaRPr b="1" i="0" sz="900" u="none" cap="none" strike="noStrike">
                <a:solidFill>
                  <a:srgbClr val="3F3F3F"/>
                </a:solidFill>
                <a:latin typeface="Arial"/>
                <a:ea typeface="Arial"/>
                <a:cs typeface="Arial"/>
                <a:sym typeface="Arial"/>
              </a:endParaRPr>
            </a:p>
          </p:txBody>
        </p:sp>
      </p:grpSp>
      <p:sp>
        <p:nvSpPr>
          <p:cNvPr id="1945" name="Google Shape;1945;p78"/>
          <p:cNvSpPr txBox="1"/>
          <p:nvPr/>
        </p:nvSpPr>
        <p:spPr>
          <a:xfrm>
            <a:off x="1592481" y="1585078"/>
            <a:ext cx="15864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Black"/>
                <a:ea typeface="Arial Black"/>
                <a:cs typeface="Arial Black"/>
                <a:sym typeface="Arial Black"/>
              </a:rPr>
              <a:t>Data Sourcing</a:t>
            </a:r>
            <a:endParaRPr b="0" i="0" sz="1100" u="none" cap="none" strike="noStrike">
              <a:solidFill>
                <a:srgbClr val="000000"/>
              </a:solidFill>
              <a:latin typeface="Arial"/>
              <a:ea typeface="Arial"/>
              <a:cs typeface="Arial"/>
              <a:sym typeface="Arial"/>
            </a:endParaRPr>
          </a:p>
        </p:txBody>
      </p:sp>
      <p:sp>
        <p:nvSpPr>
          <p:cNvPr id="1946" name="Google Shape;1946;p78"/>
          <p:cNvSpPr txBox="1"/>
          <p:nvPr/>
        </p:nvSpPr>
        <p:spPr>
          <a:xfrm>
            <a:off x="5671920" y="2132021"/>
            <a:ext cx="15075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Black"/>
                <a:ea typeface="Arial Black"/>
                <a:cs typeface="Arial Black"/>
                <a:sym typeface="Arial Black"/>
              </a:rPr>
              <a:t>Data Cleaning</a:t>
            </a:r>
            <a:endParaRPr b="0" i="0" sz="1100" u="none" cap="none" strike="noStrike">
              <a:solidFill>
                <a:srgbClr val="000000"/>
              </a:solidFill>
              <a:latin typeface="Arial"/>
              <a:ea typeface="Arial"/>
              <a:cs typeface="Arial"/>
              <a:sym typeface="Arial"/>
            </a:endParaRPr>
          </a:p>
        </p:txBody>
      </p:sp>
      <p:sp>
        <p:nvSpPr>
          <p:cNvPr id="1947" name="Google Shape;1947;p78"/>
          <p:cNvSpPr txBox="1"/>
          <p:nvPr/>
        </p:nvSpPr>
        <p:spPr>
          <a:xfrm>
            <a:off x="1407319" y="2807831"/>
            <a:ext cx="2346300" cy="1146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Black"/>
                <a:ea typeface="Arial Black"/>
                <a:cs typeface="Arial Black"/>
                <a:sym typeface="Arial Black"/>
              </a:rPr>
              <a:t>Categorical Data Analysis:</a:t>
            </a:r>
            <a:endParaRPr b="0" i="0" sz="1400" u="none" cap="none" strike="noStrike">
              <a:solidFill>
                <a:schemeClr val="dk1"/>
              </a:solidFill>
              <a:latin typeface="Arial Black"/>
              <a:ea typeface="Arial Black"/>
              <a:cs typeface="Arial Black"/>
              <a:sym typeface="Arial Black"/>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Black"/>
                <a:ea typeface="Arial Black"/>
                <a:cs typeface="Arial Black"/>
                <a:sym typeface="Arial Black"/>
              </a:rPr>
              <a:t>Univariate/Bivariate/Multivariate Analysis with Visualisation</a:t>
            </a:r>
            <a:endParaRPr b="0" i="0" sz="1100" u="none" cap="none" strike="noStrike">
              <a:solidFill>
                <a:srgbClr val="000000"/>
              </a:solidFill>
              <a:latin typeface="Arial"/>
              <a:ea typeface="Arial"/>
              <a:cs typeface="Arial"/>
              <a:sym typeface="Arial"/>
            </a:endParaRPr>
          </a:p>
        </p:txBody>
      </p:sp>
      <p:sp>
        <p:nvSpPr>
          <p:cNvPr id="1948" name="Google Shape;1948;p78"/>
          <p:cNvSpPr txBox="1"/>
          <p:nvPr/>
        </p:nvSpPr>
        <p:spPr>
          <a:xfrm>
            <a:off x="5193216" y="3407227"/>
            <a:ext cx="26877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Black"/>
                <a:ea typeface="Arial Black"/>
                <a:cs typeface="Arial Black"/>
                <a:sym typeface="Arial Black"/>
              </a:rPr>
              <a:t>Numerical Data Analysis</a:t>
            </a:r>
            <a:endParaRPr b="0" i="0" sz="1100" u="none" cap="none" strike="noStrike">
              <a:solidFill>
                <a:srgbClr val="000000"/>
              </a:solidFill>
              <a:latin typeface="Arial"/>
              <a:ea typeface="Arial"/>
              <a:cs typeface="Arial"/>
              <a:sym typeface="Arial"/>
            </a:endParaRPr>
          </a:p>
        </p:txBody>
      </p:sp>
      <p:sp>
        <p:nvSpPr>
          <p:cNvPr id="1949" name="Google Shape;1949;p78"/>
          <p:cNvSpPr txBox="1"/>
          <p:nvPr/>
        </p:nvSpPr>
        <p:spPr>
          <a:xfrm>
            <a:off x="1435894" y="4017403"/>
            <a:ext cx="22893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Black"/>
                <a:ea typeface="Arial Black"/>
                <a:cs typeface="Arial Black"/>
                <a:sym typeface="Arial Black"/>
              </a:rPr>
              <a:t>Derived Metrics</a:t>
            </a:r>
            <a:endParaRPr b="0" i="0" sz="1100" u="none" cap="none" strike="noStrike">
              <a:solidFill>
                <a:srgbClr val="000000"/>
              </a:solidFill>
              <a:latin typeface="Arial"/>
              <a:ea typeface="Arial"/>
              <a:cs typeface="Arial"/>
              <a:sym typeface="Arial"/>
            </a:endParaRPr>
          </a:p>
        </p:txBody>
      </p:sp>
      <p:pic>
        <p:nvPicPr>
          <p:cNvPr descr="Image result for data collection icon" id="1950" name="Google Shape;1950;p78"/>
          <p:cNvPicPr preferRelativeResize="0"/>
          <p:nvPr/>
        </p:nvPicPr>
        <p:blipFill rotWithShape="1">
          <a:blip r:embed="rId3">
            <a:alphaModFix/>
          </a:blip>
          <a:srcRect b="0" l="0" r="0" t="0"/>
          <a:stretch/>
        </p:blipFill>
        <p:spPr>
          <a:xfrm>
            <a:off x="4175130" y="1478004"/>
            <a:ext cx="481922" cy="481922"/>
          </a:xfrm>
          <a:prstGeom prst="rect">
            <a:avLst/>
          </a:prstGeom>
          <a:noFill/>
          <a:ln>
            <a:noFill/>
          </a:ln>
        </p:spPr>
      </p:pic>
      <p:pic>
        <p:nvPicPr>
          <p:cNvPr id="1951" name="Google Shape;1951;p78"/>
          <p:cNvPicPr preferRelativeResize="0"/>
          <p:nvPr/>
        </p:nvPicPr>
        <p:blipFill rotWithShape="1">
          <a:blip r:embed="rId4">
            <a:alphaModFix/>
          </a:blip>
          <a:srcRect b="0" l="0" r="0" t="0"/>
          <a:stretch/>
        </p:blipFill>
        <p:spPr>
          <a:xfrm>
            <a:off x="4481360" y="2081216"/>
            <a:ext cx="521085" cy="396603"/>
          </a:xfrm>
          <a:prstGeom prst="rect">
            <a:avLst/>
          </a:prstGeom>
          <a:noFill/>
          <a:ln>
            <a:noFill/>
          </a:ln>
        </p:spPr>
      </p:pic>
      <p:pic>
        <p:nvPicPr>
          <p:cNvPr id="1952" name="Google Shape;1952;p78"/>
          <p:cNvPicPr preferRelativeResize="0"/>
          <p:nvPr/>
        </p:nvPicPr>
        <p:blipFill rotWithShape="1">
          <a:blip r:embed="rId5">
            <a:alphaModFix/>
          </a:blip>
          <a:srcRect b="0" l="0" r="0" t="0"/>
          <a:stretch/>
        </p:blipFill>
        <p:spPr>
          <a:xfrm>
            <a:off x="4240053" y="2724127"/>
            <a:ext cx="352075" cy="352075"/>
          </a:xfrm>
          <a:prstGeom prst="rect">
            <a:avLst/>
          </a:prstGeom>
          <a:noFill/>
          <a:ln>
            <a:noFill/>
          </a:ln>
        </p:spPr>
      </p:pic>
      <p:pic>
        <p:nvPicPr>
          <p:cNvPr descr="Image result for bivariate analysis" id="1953" name="Google Shape;1953;p78"/>
          <p:cNvPicPr preferRelativeResize="0"/>
          <p:nvPr/>
        </p:nvPicPr>
        <p:blipFill rotWithShape="1">
          <a:blip r:embed="rId6">
            <a:alphaModFix/>
          </a:blip>
          <a:srcRect b="0" l="0" r="0" t="0"/>
          <a:stretch/>
        </p:blipFill>
        <p:spPr>
          <a:xfrm>
            <a:off x="4481360" y="3307210"/>
            <a:ext cx="553308" cy="462547"/>
          </a:xfrm>
          <a:prstGeom prst="rect">
            <a:avLst/>
          </a:prstGeom>
          <a:noFill/>
          <a:ln>
            <a:noFill/>
          </a:ln>
        </p:spPr>
      </p:pic>
      <p:pic>
        <p:nvPicPr>
          <p:cNvPr descr="Image result for feature engineering icon" id="1954" name="Google Shape;1954;p78"/>
          <p:cNvPicPr preferRelativeResize="0"/>
          <p:nvPr/>
        </p:nvPicPr>
        <p:blipFill rotWithShape="1">
          <a:blip r:embed="rId7">
            <a:alphaModFix/>
          </a:blip>
          <a:srcRect b="0" l="0" r="0" t="0"/>
          <a:stretch/>
        </p:blipFill>
        <p:spPr>
          <a:xfrm>
            <a:off x="4221137" y="3939198"/>
            <a:ext cx="370991" cy="37099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79"/>
          <p:cNvSpPr/>
          <p:nvPr>
            <p:ph idx="1" type="body"/>
          </p:nvPr>
        </p:nvSpPr>
        <p:spPr>
          <a:xfrm>
            <a:off x="2247433" y="361404"/>
            <a:ext cx="4927200" cy="543300"/>
          </a:xfrm>
          <a:prstGeom prst="roundRect">
            <a:avLst>
              <a:gd fmla="val 16667" name="adj"/>
            </a:avLst>
          </a:prstGeom>
          <a:solidFill>
            <a:srgbClr val="DDD9C3"/>
          </a:solidFill>
          <a:ln>
            <a:noFill/>
          </a:ln>
        </p:spPr>
        <p:txBody>
          <a:bodyPr anchorCtr="0" anchor="ctr" bIns="34275" lIns="68575" spcFirstLastPara="1" rIns="68575" wrap="square" tIns="34275">
            <a:normAutofit/>
          </a:bodyPr>
          <a:lstStyle/>
          <a:p>
            <a:pPr indent="0" lvl="0" marL="0" rtl="0" algn="ctr">
              <a:lnSpc>
                <a:spcPct val="70000"/>
              </a:lnSpc>
              <a:spcBef>
                <a:spcPts val="0"/>
              </a:spcBef>
              <a:spcAft>
                <a:spcPts val="450"/>
              </a:spcAft>
              <a:buClr>
                <a:srgbClr val="0F243E"/>
              </a:buClr>
              <a:buSzPts val="3000"/>
              <a:buNone/>
            </a:pPr>
            <a:r>
              <a:rPr b="1" lang="en-US" sz="3000">
                <a:solidFill>
                  <a:srgbClr val="0F243E"/>
                </a:solidFill>
                <a:latin typeface="Cambria"/>
                <a:ea typeface="Cambria"/>
                <a:cs typeface="Cambria"/>
                <a:sym typeface="Cambria"/>
              </a:rPr>
              <a:t>Handle Missing Value</a:t>
            </a:r>
            <a:endParaRPr/>
          </a:p>
        </p:txBody>
      </p:sp>
      <p:grpSp>
        <p:nvGrpSpPr>
          <p:cNvPr id="1960" name="Google Shape;1960;p79"/>
          <p:cNvGrpSpPr/>
          <p:nvPr/>
        </p:nvGrpSpPr>
        <p:grpSpPr>
          <a:xfrm rot="-2242996">
            <a:off x="612118" y="1040746"/>
            <a:ext cx="2449215" cy="3340894"/>
            <a:chOff x="500396" y="1594509"/>
            <a:chExt cx="3483312" cy="4751472"/>
          </a:xfrm>
        </p:grpSpPr>
        <p:grpSp>
          <p:nvGrpSpPr>
            <p:cNvPr id="1961" name="Google Shape;1961;p79"/>
            <p:cNvGrpSpPr/>
            <p:nvPr/>
          </p:nvGrpSpPr>
          <p:grpSpPr>
            <a:xfrm>
              <a:off x="500396" y="1594509"/>
              <a:ext cx="3483312" cy="4751472"/>
              <a:chOff x="1404499" y="1741819"/>
              <a:chExt cx="3483312" cy="4751472"/>
            </a:xfrm>
          </p:grpSpPr>
          <p:sp>
            <p:nvSpPr>
              <p:cNvPr id="1962" name="Google Shape;1962;p79"/>
              <p:cNvSpPr/>
              <p:nvPr/>
            </p:nvSpPr>
            <p:spPr>
              <a:xfrm>
                <a:off x="1955543" y="2985169"/>
                <a:ext cx="2390525" cy="1116000"/>
              </a:xfrm>
              <a:custGeom>
                <a:rect b="b" l="l" r="r" t="t"/>
                <a:pathLst>
                  <a:path extrusionOk="0" h="1116000" w="2390525">
                    <a:moveTo>
                      <a:pt x="235871" y="0"/>
                    </a:moveTo>
                    <a:lnTo>
                      <a:pt x="2154656" y="0"/>
                    </a:lnTo>
                    <a:cubicBezTo>
                      <a:pt x="2298210" y="310471"/>
                      <a:pt x="2396706" y="714290"/>
                      <a:pt x="2390224" y="1069686"/>
                    </a:cubicBezTo>
                    <a:lnTo>
                      <a:pt x="2387265" y="1116000"/>
                    </a:lnTo>
                    <a:lnTo>
                      <a:pt x="3263" y="1116000"/>
                    </a:lnTo>
                    <a:cubicBezTo>
                      <a:pt x="665" y="1100130"/>
                      <a:pt x="302" y="1084652"/>
                      <a:pt x="302" y="1069685"/>
                    </a:cubicBezTo>
                    <a:cubicBezTo>
                      <a:pt x="-6179" y="714290"/>
                      <a:pt x="92317" y="310471"/>
                      <a:pt x="235871" y="0"/>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963" name="Google Shape;1963;p79"/>
              <p:cNvSpPr/>
              <p:nvPr/>
            </p:nvSpPr>
            <p:spPr>
              <a:xfrm>
                <a:off x="1670119" y="4181264"/>
                <a:ext cx="2952072" cy="1116000"/>
              </a:xfrm>
              <a:custGeom>
                <a:rect b="b" l="l" r="r" t="t"/>
                <a:pathLst>
                  <a:path extrusionOk="0" h="1116000" w="2952072">
                    <a:moveTo>
                      <a:pt x="284416" y="0"/>
                    </a:moveTo>
                    <a:lnTo>
                      <a:pt x="2666659" y="0"/>
                    </a:lnTo>
                    <a:cubicBezTo>
                      <a:pt x="2658933" y="175805"/>
                      <a:pt x="2609068" y="405909"/>
                      <a:pt x="2539680" y="642275"/>
                    </a:cubicBezTo>
                    <a:lnTo>
                      <a:pt x="2849820" y="831816"/>
                    </a:lnTo>
                    <a:lnTo>
                      <a:pt x="2952072" y="1116000"/>
                    </a:lnTo>
                    <a:lnTo>
                      <a:pt x="0" y="1116000"/>
                    </a:lnTo>
                    <a:lnTo>
                      <a:pt x="102252" y="831816"/>
                    </a:lnTo>
                    <a:lnTo>
                      <a:pt x="411552" y="642787"/>
                    </a:lnTo>
                    <a:cubicBezTo>
                      <a:pt x="342079" y="406245"/>
                      <a:pt x="292147" y="175934"/>
                      <a:pt x="284416"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964" name="Google Shape;1964;p79"/>
              <p:cNvSpPr/>
              <p:nvPr/>
            </p:nvSpPr>
            <p:spPr>
              <a:xfrm>
                <a:off x="1404499" y="5377291"/>
                <a:ext cx="3483312" cy="1116000"/>
              </a:xfrm>
              <a:custGeom>
                <a:rect b="b" l="l" r="r" t="t"/>
                <a:pathLst>
                  <a:path extrusionOk="0" h="1116000" w="3483312">
                    <a:moveTo>
                      <a:pt x="1898185" y="1105560"/>
                    </a:moveTo>
                    <a:lnTo>
                      <a:pt x="1919880" y="1116000"/>
                    </a:lnTo>
                    <a:lnTo>
                      <a:pt x="1908776" y="1116000"/>
                    </a:lnTo>
                    <a:cubicBezTo>
                      <a:pt x="1905979" y="1111563"/>
                      <a:pt x="1902100" y="1108505"/>
                      <a:pt x="1898185" y="1105560"/>
                    </a:cubicBezTo>
                    <a:close/>
                    <a:moveTo>
                      <a:pt x="260668" y="0"/>
                    </a:moveTo>
                    <a:lnTo>
                      <a:pt x="3222644" y="0"/>
                    </a:lnTo>
                    <a:lnTo>
                      <a:pt x="3483312" y="724461"/>
                    </a:lnTo>
                    <a:lnTo>
                      <a:pt x="2489111" y="354812"/>
                    </a:lnTo>
                    <a:cubicBezTo>
                      <a:pt x="2465120" y="480738"/>
                      <a:pt x="2446948" y="534340"/>
                      <a:pt x="2365708" y="674887"/>
                    </a:cubicBezTo>
                    <a:cubicBezTo>
                      <a:pt x="2291173" y="814963"/>
                      <a:pt x="2172951" y="936315"/>
                      <a:pt x="2076571" y="1067029"/>
                    </a:cubicBezTo>
                    <a:lnTo>
                      <a:pt x="1413587" y="1067029"/>
                    </a:lnTo>
                    <a:cubicBezTo>
                      <a:pt x="1317208" y="936315"/>
                      <a:pt x="1208344" y="821204"/>
                      <a:pt x="1124449" y="674887"/>
                    </a:cubicBezTo>
                    <a:cubicBezTo>
                      <a:pt x="1052663" y="558938"/>
                      <a:pt x="1024571" y="508523"/>
                      <a:pt x="993354" y="355127"/>
                    </a:cubicBezTo>
                    <a:lnTo>
                      <a:pt x="0" y="724461"/>
                    </a:lnTo>
                    <a:close/>
                  </a:path>
                </a:pathLst>
              </a:custGeom>
              <a:solidFill>
                <a:srgbClr val="FF9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965" name="Google Shape;1965;p79"/>
              <p:cNvSpPr/>
              <p:nvPr/>
            </p:nvSpPr>
            <p:spPr>
              <a:xfrm rot="-8100000">
                <a:off x="2387737" y="2061691"/>
                <a:ext cx="1516821" cy="1477708"/>
              </a:xfrm>
              <a:custGeom>
                <a:rect b="b" l="l" r="r" t="t"/>
                <a:pathLst>
                  <a:path extrusionOk="0" h="1476887" w="1515978">
                    <a:moveTo>
                      <a:pt x="1432872" y="1407768"/>
                    </a:moveTo>
                    <a:cubicBezTo>
                      <a:pt x="1044152" y="1532778"/>
                      <a:pt x="463423" y="1466296"/>
                      <a:pt x="96513" y="1380535"/>
                    </a:cubicBezTo>
                    <a:lnTo>
                      <a:pt x="0" y="1347296"/>
                    </a:lnTo>
                    <a:lnTo>
                      <a:pt x="1347296" y="0"/>
                    </a:lnTo>
                    <a:cubicBezTo>
                      <a:pt x="1360006" y="32393"/>
                      <a:pt x="1370814" y="64720"/>
                      <a:pt x="1380535" y="96513"/>
                    </a:cubicBezTo>
                    <a:cubicBezTo>
                      <a:pt x="1465987" y="462097"/>
                      <a:pt x="1607423" y="1036327"/>
                      <a:pt x="1432872" y="1407768"/>
                    </a:cubicBezTo>
                    <a:close/>
                    <a:moveTo>
                      <a:pt x="1430390" y="1413759"/>
                    </a:moveTo>
                    <a:cubicBezTo>
                      <a:pt x="1431325" y="1411814"/>
                      <a:pt x="1432251" y="1409863"/>
                      <a:pt x="1432872" y="1407768"/>
                    </a:cubicBezTo>
                    <a:lnTo>
                      <a:pt x="1434816" y="1407282"/>
                    </a:lnTo>
                    <a:close/>
                  </a:path>
                </a:pathLst>
              </a:custGeom>
              <a:solidFill>
                <a:srgbClr val="124B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grpSp>
        <p:sp>
          <p:nvSpPr>
            <p:cNvPr id="1966" name="Google Shape;1966;p79"/>
            <p:cNvSpPr txBox="1"/>
            <p:nvPr/>
          </p:nvSpPr>
          <p:spPr>
            <a:xfrm>
              <a:off x="1637872" y="2386623"/>
              <a:ext cx="1208400" cy="361200"/>
            </a:xfrm>
            <a:prstGeom prst="rect">
              <a:avLst/>
            </a:prstGeom>
            <a:solidFill>
              <a:srgbClr val="124B6C"/>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Option A</a:t>
              </a:r>
              <a:endParaRPr b="1" i="0" sz="1200" u="none" cap="none" strike="noStrike">
                <a:solidFill>
                  <a:srgbClr val="FFFFFF"/>
                </a:solidFill>
                <a:latin typeface="Arial"/>
                <a:ea typeface="Arial"/>
                <a:cs typeface="Arial"/>
                <a:sym typeface="Arial"/>
              </a:endParaRPr>
            </a:p>
          </p:txBody>
        </p:sp>
        <p:sp>
          <p:nvSpPr>
            <p:cNvPr id="1967" name="Google Shape;1967;p79"/>
            <p:cNvSpPr txBox="1"/>
            <p:nvPr/>
          </p:nvSpPr>
          <p:spPr>
            <a:xfrm>
              <a:off x="1637873" y="3417722"/>
              <a:ext cx="1208400" cy="361200"/>
            </a:xfrm>
            <a:prstGeom prst="rect">
              <a:avLst/>
            </a:prstGeom>
            <a:solidFill>
              <a:srgbClr val="FF99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Option B</a:t>
              </a:r>
              <a:endParaRPr b="1" i="0" sz="1200" u="none" cap="none" strike="noStrike">
                <a:solidFill>
                  <a:srgbClr val="FFFFFF"/>
                </a:solidFill>
                <a:latin typeface="Arial"/>
                <a:ea typeface="Arial"/>
                <a:cs typeface="Arial"/>
                <a:sym typeface="Arial"/>
              </a:endParaRPr>
            </a:p>
          </p:txBody>
        </p:sp>
        <p:sp>
          <p:nvSpPr>
            <p:cNvPr id="1968" name="Google Shape;1968;p79"/>
            <p:cNvSpPr txBox="1"/>
            <p:nvPr/>
          </p:nvSpPr>
          <p:spPr>
            <a:xfrm>
              <a:off x="1637872" y="4663345"/>
              <a:ext cx="1208400" cy="361200"/>
            </a:xfrm>
            <a:prstGeom prst="rect">
              <a:avLst/>
            </a:prstGeom>
            <a:solidFill>
              <a:srgbClr val="124B6C"/>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Option C</a:t>
              </a:r>
              <a:endParaRPr b="1" i="0" sz="1200" u="none" cap="none" strike="noStrike">
                <a:solidFill>
                  <a:srgbClr val="FFFFFF"/>
                </a:solidFill>
                <a:latin typeface="Arial"/>
                <a:ea typeface="Arial"/>
                <a:cs typeface="Arial"/>
                <a:sym typeface="Arial"/>
              </a:endParaRPr>
            </a:p>
          </p:txBody>
        </p:sp>
        <p:sp>
          <p:nvSpPr>
            <p:cNvPr id="1969" name="Google Shape;1969;p79"/>
            <p:cNvSpPr txBox="1"/>
            <p:nvPr/>
          </p:nvSpPr>
          <p:spPr>
            <a:xfrm>
              <a:off x="1637871" y="5671456"/>
              <a:ext cx="1208400" cy="361200"/>
            </a:xfrm>
            <a:prstGeom prst="rect">
              <a:avLst/>
            </a:prstGeom>
            <a:solidFill>
              <a:srgbClr val="FF99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Option D</a:t>
              </a:r>
              <a:endParaRPr b="1" i="0" sz="1200" u="none" cap="none" strike="noStrike">
                <a:solidFill>
                  <a:srgbClr val="FFFFFF"/>
                </a:solidFill>
                <a:latin typeface="Arial"/>
                <a:ea typeface="Arial"/>
                <a:cs typeface="Arial"/>
                <a:sym typeface="Arial"/>
              </a:endParaRPr>
            </a:p>
          </p:txBody>
        </p:sp>
      </p:grpSp>
      <p:grpSp>
        <p:nvGrpSpPr>
          <p:cNvPr id="1970" name="Google Shape;1970;p79"/>
          <p:cNvGrpSpPr/>
          <p:nvPr/>
        </p:nvGrpSpPr>
        <p:grpSpPr>
          <a:xfrm>
            <a:off x="3860332" y="4121290"/>
            <a:ext cx="4661659" cy="866650"/>
            <a:chOff x="-643405" y="2785057"/>
            <a:chExt cx="6215545" cy="1155533"/>
          </a:xfrm>
        </p:grpSpPr>
        <p:sp>
          <p:nvSpPr>
            <p:cNvPr id="1971" name="Google Shape;1971;p79"/>
            <p:cNvSpPr/>
            <p:nvPr/>
          </p:nvSpPr>
          <p:spPr>
            <a:xfrm>
              <a:off x="5025240" y="2822604"/>
              <a:ext cx="546900" cy="546900"/>
            </a:xfrm>
            <a:prstGeom prst="ellipse">
              <a:avLst/>
            </a:prstGeom>
            <a:solidFill>
              <a:srgbClr val="F9B01F"/>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chemeClr val="lt1"/>
                </a:buClr>
                <a:buSzPts val="900"/>
                <a:buFont typeface="Arial"/>
                <a:buNone/>
              </a:pPr>
              <a:r>
                <a:t/>
              </a:r>
              <a:endParaRPr b="0" i="0" sz="900" u="none" cap="none" strike="noStrike">
                <a:solidFill>
                  <a:srgbClr val="3F3F3F"/>
                </a:solidFill>
                <a:latin typeface="Arial"/>
                <a:ea typeface="Arial"/>
                <a:cs typeface="Arial"/>
                <a:sym typeface="Arial"/>
              </a:endParaRPr>
            </a:p>
          </p:txBody>
        </p:sp>
        <p:sp>
          <p:nvSpPr>
            <p:cNvPr id="1972" name="Google Shape;1972;p79"/>
            <p:cNvSpPr txBox="1"/>
            <p:nvPr/>
          </p:nvSpPr>
          <p:spPr>
            <a:xfrm>
              <a:off x="-643405" y="3109590"/>
              <a:ext cx="5545200" cy="8310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C0C0C"/>
                </a:buClr>
                <a:buSzPts val="900"/>
                <a:buFont typeface="Cambria"/>
                <a:buNone/>
              </a:pPr>
              <a:r>
                <a:rPr b="0" i="0" lang="en-US" sz="900" u="none" cap="none" strike="noStrike">
                  <a:solidFill>
                    <a:srgbClr val="0C0C0C"/>
                  </a:solidFill>
                  <a:latin typeface="Cambria"/>
                  <a:ea typeface="Cambria"/>
                  <a:cs typeface="Cambria"/>
                  <a:sym typeface="Cambria"/>
                </a:rPr>
                <a:t>Prediction model is one of the advanced method to handle missing values. In this method dataset with no missing value become training set and dataset with missing value become the test set and the missing values is treated as target variable</a:t>
              </a:r>
              <a:r>
                <a:rPr b="0" i="0" lang="en-US" sz="900" u="none" cap="none" strike="noStrike">
                  <a:solidFill>
                    <a:srgbClr val="595959"/>
                  </a:solidFill>
                  <a:latin typeface="Arial"/>
                  <a:ea typeface="Arial"/>
                  <a:cs typeface="Arial"/>
                  <a:sym typeface="Arial"/>
                </a:rPr>
                <a:t>. </a:t>
              </a:r>
              <a:endParaRPr b="0" i="0" sz="900" u="none" cap="none" strike="noStrike">
                <a:solidFill>
                  <a:srgbClr val="595959"/>
                </a:solidFill>
                <a:latin typeface="Arial"/>
                <a:ea typeface="Arial"/>
                <a:cs typeface="Arial"/>
                <a:sym typeface="Arial"/>
              </a:endParaRPr>
            </a:p>
          </p:txBody>
        </p:sp>
        <p:sp>
          <p:nvSpPr>
            <p:cNvPr id="1973" name="Google Shape;1973;p79"/>
            <p:cNvSpPr txBox="1"/>
            <p:nvPr/>
          </p:nvSpPr>
          <p:spPr>
            <a:xfrm>
              <a:off x="1043608" y="2785057"/>
              <a:ext cx="3856800" cy="338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C0C0C"/>
                </a:buClr>
                <a:buSzPts val="1200"/>
                <a:buFont typeface="Cambria"/>
                <a:buNone/>
              </a:pPr>
              <a:r>
                <a:rPr b="1" i="0" lang="en-US" sz="1200" u="none" cap="none" strike="noStrike">
                  <a:solidFill>
                    <a:srgbClr val="0C0C0C"/>
                  </a:solidFill>
                  <a:latin typeface="Cambria"/>
                  <a:ea typeface="Cambria"/>
                  <a:cs typeface="Cambria"/>
                  <a:sym typeface="Cambria"/>
                </a:rPr>
                <a:t>Predicting the missing values</a:t>
              </a:r>
              <a:endParaRPr b="0" i="0" sz="1200" u="none" cap="none" strike="noStrike">
                <a:solidFill>
                  <a:srgbClr val="0C0C0C"/>
                </a:solidFill>
                <a:latin typeface="Arial"/>
                <a:ea typeface="Arial"/>
                <a:cs typeface="Arial"/>
                <a:sym typeface="Arial"/>
              </a:endParaRPr>
            </a:p>
          </p:txBody>
        </p:sp>
        <p:cxnSp>
          <p:nvCxnSpPr>
            <p:cNvPr id="1974" name="Google Shape;1974;p79"/>
            <p:cNvCxnSpPr>
              <a:endCxn id="1971" idx="2"/>
            </p:cNvCxnSpPr>
            <p:nvPr/>
          </p:nvCxnSpPr>
          <p:spPr>
            <a:xfrm>
              <a:off x="-552360" y="3092454"/>
              <a:ext cx="5577600" cy="3600"/>
            </a:xfrm>
            <a:prstGeom prst="straightConnector1">
              <a:avLst/>
            </a:prstGeom>
            <a:noFill/>
            <a:ln cap="flat" cmpd="sng" w="9525">
              <a:solidFill>
                <a:srgbClr val="FF9900"/>
              </a:solidFill>
              <a:prstDash val="solid"/>
              <a:miter lim="800000"/>
              <a:headEnd len="med" w="med" type="oval"/>
              <a:tailEnd len="sm" w="sm" type="none"/>
            </a:ln>
          </p:spPr>
        </p:cxnSp>
      </p:grpSp>
      <p:grpSp>
        <p:nvGrpSpPr>
          <p:cNvPr id="1975" name="Google Shape;1975;p79"/>
          <p:cNvGrpSpPr/>
          <p:nvPr/>
        </p:nvGrpSpPr>
        <p:grpSpPr>
          <a:xfrm>
            <a:off x="3768805" y="2276246"/>
            <a:ext cx="4667625" cy="895207"/>
            <a:chOff x="-643507" y="2746980"/>
            <a:chExt cx="6223500" cy="1193610"/>
          </a:xfrm>
        </p:grpSpPr>
        <p:sp>
          <p:nvSpPr>
            <p:cNvPr id="1976" name="Google Shape;1976;p79"/>
            <p:cNvSpPr/>
            <p:nvPr/>
          </p:nvSpPr>
          <p:spPr>
            <a:xfrm>
              <a:off x="5033093" y="2827466"/>
              <a:ext cx="546900" cy="546900"/>
            </a:xfrm>
            <a:prstGeom prst="ellipse">
              <a:avLst/>
            </a:prstGeom>
            <a:solidFill>
              <a:srgbClr val="F9B01F"/>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chemeClr val="lt1"/>
                </a:buClr>
                <a:buSzPts val="900"/>
                <a:buFont typeface="Arial"/>
                <a:buNone/>
              </a:pPr>
              <a:r>
                <a:t/>
              </a:r>
              <a:endParaRPr b="0" i="0" sz="900" u="none" cap="none" strike="noStrike">
                <a:solidFill>
                  <a:srgbClr val="3F3F3F"/>
                </a:solidFill>
                <a:latin typeface="Arial"/>
                <a:ea typeface="Arial"/>
                <a:cs typeface="Arial"/>
                <a:sym typeface="Arial"/>
              </a:endParaRPr>
            </a:p>
          </p:txBody>
        </p:sp>
        <p:sp>
          <p:nvSpPr>
            <p:cNvPr id="1977" name="Google Shape;1977;p79"/>
            <p:cNvSpPr txBox="1"/>
            <p:nvPr/>
          </p:nvSpPr>
          <p:spPr>
            <a:xfrm>
              <a:off x="-551022" y="3109590"/>
              <a:ext cx="5452800" cy="8310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C0C0C"/>
                  </a:solidFill>
                  <a:latin typeface="Cambria"/>
                  <a:ea typeface="Cambria"/>
                  <a:cs typeface="Cambria"/>
                  <a:sym typeface="Cambria"/>
                </a:rPr>
                <a:t>This method can be used on independent variable when it has numerical variables. On categorical feature we apply </a:t>
              </a:r>
              <a:r>
                <a:rPr b="1" i="0" lang="en-US" sz="900" u="none" cap="none" strike="noStrike">
                  <a:solidFill>
                    <a:srgbClr val="0C0C0C"/>
                  </a:solidFill>
                  <a:latin typeface="Cambria"/>
                  <a:ea typeface="Cambria"/>
                  <a:cs typeface="Cambria"/>
                  <a:sym typeface="Cambria"/>
                </a:rPr>
                <a:t>mode</a:t>
              </a:r>
              <a:r>
                <a:rPr b="0" i="0" lang="en-US" sz="900" u="none" cap="none" strike="noStrike">
                  <a:solidFill>
                    <a:srgbClr val="0C0C0C"/>
                  </a:solidFill>
                  <a:latin typeface="Cambria"/>
                  <a:ea typeface="Cambria"/>
                  <a:cs typeface="Cambria"/>
                  <a:sym typeface="Cambria"/>
                </a:rPr>
                <a:t> method to fill the missing value.</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C0C0C"/>
                </a:buClr>
                <a:buSzPts val="900"/>
                <a:buFont typeface="Cambria"/>
                <a:buNone/>
              </a:pPr>
              <a:r>
                <a:rPr b="0" i="0" lang="en-US" sz="900" u="none" cap="none" strike="noStrike">
                  <a:solidFill>
                    <a:srgbClr val="0C0C0C"/>
                  </a:solidFill>
                  <a:latin typeface="Cambria"/>
                  <a:ea typeface="Cambria"/>
                  <a:cs typeface="Cambria"/>
                  <a:sym typeface="Cambria"/>
                </a:rPr>
                <a:t>. </a:t>
              </a:r>
              <a:endParaRPr b="0" i="0" sz="900" u="none" cap="none" strike="noStrike">
                <a:solidFill>
                  <a:srgbClr val="0C0C0C"/>
                </a:solidFill>
                <a:latin typeface="Cambria"/>
                <a:ea typeface="Cambria"/>
                <a:cs typeface="Cambria"/>
                <a:sym typeface="Cambria"/>
              </a:endParaRPr>
            </a:p>
          </p:txBody>
        </p:sp>
        <p:sp>
          <p:nvSpPr>
            <p:cNvPr id="1978" name="Google Shape;1978;p79"/>
            <p:cNvSpPr txBox="1"/>
            <p:nvPr/>
          </p:nvSpPr>
          <p:spPr>
            <a:xfrm>
              <a:off x="-164255" y="2746980"/>
              <a:ext cx="5086500" cy="338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C0C0C"/>
                </a:buClr>
                <a:buSzPts val="1200"/>
                <a:buFont typeface="Cambria"/>
                <a:buNone/>
              </a:pPr>
              <a:r>
                <a:rPr b="1" i="0" lang="en-US" sz="1200" u="none" cap="none" strike="noStrike">
                  <a:solidFill>
                    <a:srgbClr val="0C0C0C"/>
                  </a:solidFill>
                  <a:latin typeface="Cambria"/>
                  <a:ea typeface="Cambria"/>
                  <a:cs typeface="Cambria"/>
                  <a:sym typeface="Cambria"/>
                </a:rPr>
                <a:t>Replacing with mean/median/mode</a:t>
              </a:r>
              <a:endParaRPr b="0" i="0" sz="1200" u="none" cap="none" strike="noStrike">
                <a:solidFill>
                  <a:srgbClr val="0C0C0C"/>
                </a:solidFill>
                <a:latin typeface="Arial"/>
                <a:ea typeface="Arial"/>
                <a:cs typeface="Arial"/>
                <a:sym typeface="Arial"/>
              </a:endParaRPr>
            </a:p>
          </p:txBody>
        </p:sp>
        <p:cxnSp>
          <p:nvCxnSpPr>
            <p:cNvPr id="1979" name="Google Shape;1979;p79"/>
            <p:cNvCxnSpPr>
              <a:endCxn id="1976" idx="2"/>
            </p:cNvCxnSpPr>
            <p:nvPr/>
          </p:nvCxnSpPr>
          <p:spPr>
            <a:xfrm flipH="1" rot="10800000">
              <a:off x="-643507" y="3100916"/>
              <a:ext cx="5676600" cy="9900"/>
            </a:xfrm>
            <a:prstGeom prst="straightConnector1">
              <a:avLst/>
            </a:prstGeom>
            <a:noFill/>
            <a:ln cap="flat" cmpd="sng" w="9525">
              <a:solidFill>
                <a:srgbClr val="FF9900"/>
              </a:solidFill>
              <a:prstDash val="solid"/>
              <a:miter lim="800000"/>
              <a:headEnd len="med" w="med" type="oval"/>
              <a:tailEnd len="sm" w="sm" type="none"/>
            </a:ln>
          </p:spPr>
        </p:cxnSp>
      </p:grpSp>
      <p:grpSp>
        <p:nvGrpSpPr>
          <p:cNvPr id="1980" name="Google Shape;1980;p79"/>
          <p:cNvGrpSpPr/>
          <p:nvPr/>
        </p:nvGrpSpPr>
        <p:grpSpPr>
          <a:xfrm>
            <a:off x="2879568" y="1314578"/>
            <a:ext cx="5562514" cy="697271"/>
            <a:chOff x="-1836693" y="2826095"/>
            <a:chExt cx="7416686" cy="929695"/>
          </a:xfrm>
        </p:grpSpPr>
        <p:sp>
          <p:nvSpPr>
            <p:cNvPr id="1981" name="Google Shape;1981;p79"/>
            <p:cNvSpPr/>
            <p:nvPr/>
          </p:nvSpPr>
          <p:spPr>
            <a:xfrm>
              <a:off x="5033093" y="2826095"/>
              <a:ext cx="546900" cy="546900"/>
            </a:xfrm>
            <a:prstGeom prst="ellipse">
              <a:avLst/>
            </a:prstGeom>
            <a:solidFill>
              <a:srgbClr val="124B6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chemeClr val="lt1"/>
                </a:buClr>
                <a:buSzPts val="900"/>
                <a:buFont typeface="Arial"/>
                <a:buNone/>
              </a:pPr>
              <a:r>
                <a:t/>
              </a:r>
              <a:endParaRPr b="0" i="0" sz="900" u="none" cap="none" strike="noStrike">
                <a:solidFill>
                  <a:srgbClr val="3F3F3F"/>
                </a:solidFill>
                <a:latin typeface="Arial"/>
                <a:ea typeface="Arial"/>
                <a:cs typeface="Arial"/>
                <a:sym typeface="Arial"/>
              </a:endParaRPr>
            </a:p>
          </p:txBody>
        </p:sp>
        <p:sp>
          <p:nvSpPr>
            <p:cNvPr id="1982" name="Google Shape;1982;p79"/>
            <p:cNvSpPr txBox="1"/>
            <p:nvPr/>
          </p:nvSpPr>
          <p:spPr>
            <a:xfrm>
              <a:off x="-1704110" y="3109590"/>
              <a:ext cx="6605700" cy="6462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C0C0C"/>
                </a:buClr>
                <a:buSzPts val="900"/>
                <a:buFont typeface="Cambria"/>
                <a:buNone/>
              </a:pPr>
              <a:r>
                <a:rPr b="0" i="0" lang="en-US" sz="900" u="none" cap="none" strike="noStrike">
                  <a:solidFill>
                    <a:srgbClr val="0C0C0C"/>
                  </a:solidFill>
                  <a:latin typeface="Cambria"/>
                  <a:ea typeface="Cambria"/>
                  <a:cs typeface="Cambria"/>
                  <a:sym typeface="Cambria"/>
                </a:rPr>
                <a:t>This method we commonly used to handle missing values. Rows can be deleted if it has insignificant number of missing value Columns can be delete if it has more than 75% of missing value</a:t>
              </a:r>
              <a:endParaRPr b="0" i="0" sz="900" u="none" cap="none" strike="noStrike">
                <a:solidFill>
                  <a:srgbClr val="0C0C0C"/>
                </a:solidFill>
                <a:latin typeface="Cambria"/>
                <a:ea typeface="Cambria"/>
                <a:cs typeface="Cambria"/>
                <a:sym typeface="Cambria"/>
              </a:endParaRPr>
            </a:p>
          </p:txBody>
        </p:sp>
        <p:sp>
          <p:nvSpPr>
            <p:cNvPr id="1983" name="Google Shape;1983;p79"/>
            <p:cNvSpPr txBox="1"/>
            <p:nvPr/>
          </p:nvSpPr>
          <p:spPr>
            <a:xfrm>
              <a:off x="-1704110" y="2832591"/>
              <a:ext cx="6604500" cy="2769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Arial"/>
                <a:ea typeface="Arial"/>
                <a:cs typeface="Arial"/>
                <a:sym typeface="Arial"/>
              </a:endParaRPr>
            </a:p>
          </p:txBody>
        </p:sp>
        <p:cxnSp>
          <p:nvCxnSpPr>
            <p:cNvPr id="1984" name="Google Shape;1984;p79"/>
            <p:cNvCxnSpPr/>
            <p:nvPr/>
          </p:nvCxnSpPr>
          <p:spPr>
            <a:xfrm>
              <a:off x="-1836693" y="3099604"/>
              <a:ext cx="6869700" cy="0"/>
            </a:xfrm>
            <a:prstGeom prst="straightConnector1">
              <a:avLst/>
            </a:prstGeom>
            <a:noFill/>
            <a:ln cap="flat" cmpd="sng" w="12700">
              <a:solidFill>
                <a:srgbClr val="FF9900"/>
              </a:solidFill>
              <a:prstDash val="solid"/>
              <a:miter lim="800000"/>
              <a:headEnd len="med" w="med" type="oval"/>
              <a:tailEnd len="sm" w="sm" type="none"/>
            </a:ln>
          </p:spPr>
        </p:cxnSp>
      </p:grpSp>
      <p:grpSp>
        <p:nvGrpSpPr>
          <p:cNvPr id="1985" name="Google Shape;1985;p79"/>
          <p:cNvGrpSpPr/>
          <p:nvPr/>
        </p:nvGrpSpPr>
        <p:grpSpPr>
          <a:xfrm>
            <a:off x="3992302" y="3208303"/>
            <a:ext cx="4452015" cy="768756"/>
            <a:chOff x="-360292" y="2737471"/>
            <a:chExt cx="5936020" cy="1025008"/>
          </a:xfrm>
        </p:grpSpPr>
        <p:sp>
          <p:nvSpPr>
            <p:cNvPr id="1986" name="Google Shape;1986;p79"/>
            <p:cNvSpPr/>
            <p:nvPr/>
          </p:nvSpPr>
          <p:spPr>
            <a:xfrm>
              <a:off x="5028828" y="2825498"/>
              <a:ext cx="546900" cy="546900"/>
            </a:xfrm>
            <a:prstGeom prst="ellipse">
              <a:avLst/>
            </a:prstGeom>
            <a:solidFill>
              <a:srgbClr val="124B6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chemeClr val="lt1"/>
                </a:buClr>
                <a:buSzPts val="900"/>
                <a:buFont typeface="Arial"/>
                <a:buNone/>
              </a:pPr>
              <a:r>
                <a:t/>
              </a:r>
              <a:endParaRPr b="0" i="0" sz="900" u="none" cap="none" strike="noStrike">
                <a:solidFill>
                  <a:srgbClr val="3F3F3F"/>
                </a:solidFill>
                <a:latin typeface="Arial"/>
                <a:ea typeface="Arial"/>
                <a:cs typeface="Arial"/>
                <a:sym typeface="Arial"/>
              </a:endParaRPr>
            </a:p>
          </p:txBody>
        </p:sp>
        <p:sp>
          <p:nvSpPr>
            <p:cNvPr id="1987" name="Google Shape;1987;p79"/>
            <p:cNvSpPr txBox="1"/>
            <p:nvPr/>
          </p:nvSpPr>
          <p:spPr>
            <a:xfrm>
              <a:off x="-360292" y="3116279"/>
              <a:ext cx="5262000" cy="6462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C0C0C"/>
                  </a:solidFill>
                  <a:latin typeface="Cambria"/>
                  <a:ea typeface="Cambria"/>
                  <a:cs typeface="Cambria"/>
                  <a:sym typeface="Cambria"/>
                </a:rPr>
                <a:t>Some machine learning algorithm supports to handle missing value in the datasets. Like KNN, Naïve Bayes, Random forest.</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C0C0C"/>
                </a:buClr>
                <a:buSzPts val="900"/>
                <a:buFont typeface="Arial"/>
                <a:buNone/>
              </a:pPr>
              <a:r>
                <a:rPr b="0" i="0" lang="en-US" sz="900" u="none" cap="none" strike="noStrike">
                  <a:solidFill>
                    <a:srgbClr val="0C0C0C"/>
                  </a:solidFill>
                  <a:latin typeface="Arial"/>
                  <a:ea typeface="Arial"/>
                  <a:cs typeface="Arial"/>
                  <a:sym typeface="Arial"/>
                </a:rPr>
                <a:t>. </a:t>
              </a:r>
              <a:endParaRPr b="0" i="0" sz="900" u="none" cap="none" strike="noStrike">
                <a:solidFill>
                  <a:srgbClr val="0C0C0C"/>
                </a:solidFill>
                <a:latin typeface="Arial"/>
                <a:ea typeface="Arial"/>
                <a:cs typeface="Arial"/>
                <a:sym typeface="Arial"/>
              </a:endParaRPr>
            </a:p>
          </p:txBody>
        </p:sp>
        <p:sp>
          <p:nvSpPr>
            <p:cNvPr id="1988" name="Google Shape;1988;p79"/>
            <p:cNvSpPr txBox="1"/>
            <p:nvPr/>
          </p:nvSpPr>
          <p:spPr>
            <a:xfrm>
              <a:off x="-164255" y="2737471"/>
              <a:ext cx="5277600" cy="338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C0C0C"/>
                </a:buClr>
                <a:buSzPts val="1200"/>
                <a:buFont typeface="Cambria"/>
                <a:buNone/>
              </a:pPr>
              <a:r>
                <a:rPr b="1" i="0" lang="en-US" sz="1200" u="none" cap="none" strike="noStrike">
                  <a:solidFill>
                    <a:srgbClr val="0C0C0C"/>
                  </a:solidFill>
                  <a:latin typeface="Cambria"/>
                  <a:ea typeface="Cambria"/>
                  <a:cs typeface="Cambria"/>
                  <a:sym typeface="Cambria"/>
                </a:rPr>
                <a:t>Algorithm Imputation</a:t>
              </a:r>
              <a:endParaRPr b="0" i="0" sz="1200" u="none" cap="none" strike="noStrike">
                <a:solidFill>
                  <a:srgbClr val="0C0C0C"/>
                </a:solidFill>
                <a:latin typeface="Arial"/>
                <a:ea typeface="Arial"/>
                <a:cs typeface="Arial"/>
                <a:sym typeface="Arial"/>
              </a:endParaRPr>
            </a:p>
          </p:txBody>
        </p:sp>
        <p:cxnSp>
          <p:nvCxnSpPr>
            <p:cNvPr id="1989" name="Google Shape;1989;p79"/>
            <p:cNvCxnSpPr>
              <a:endCxn id="1986" idx="2"/>
            </p:cNvCxnSpPr>
            <p:nvPr/>
          </p:nvCxnSpPr>
          <p:spPr>
            <a:xfrm flipH="1" rot="10800000">
              <a:off x="-295272" y="3098948"/>
              <a:ext cx="5324100" cy="15900"/>
            </a:xfrm>
            <a:prstGeom prst="straightConnector1">
              <a:avLst/>
            </a:prstGeom>
            <a:noFill/>
            <a:ln cap="flat" cmpd="sng" w="9525">
              <a:solidFill>
                <a:srgbClr val="FF9900"/>
              </a:solidFill>
              <a:prstDash val="solid"/>
              <a:miter lim="800000"/>
              <a:headEnd len="med" w="med" type="oval"/>
              <a:tailEnd len="sm" w="sm" type="none"/>
            </a:ln>
          </p:spPr>
        </p:cxnSp>
      </p:grpSp>
      <p:sp>
        <p:nvSpPr>
          <p:cNvPr id="1990" name="Google Shape;1990;p79"/>
          <p:cNvSpPr txBox="1"/>
          <p:nvPr/>
        </p:nvSpPr>
        <p:spPr>
          <a:xfrm>
            <a:off x="6125185" y="1253176"/>
            <a:ext cx="18789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C0C0C"/>
                </a:solidFill>
                <a:latin typeface="Cambria"/>
                <a:ea typeface="Cambria"/>
                <a:cs typeface="Cambria"/>
                <a:sym typeface="Cambria"/>
              </a:rPr>
              <a:t>Delete Rows/Columns</a:t>
            </a:r>
            <a:endParaRPr b="0" i="0" sz="1200" u="none" cap="none" strike="noStrike">
              <a:solidFill>
                <a:srgbClr val="0C0C0C"/>
              </a:solidFill>
              <a:latin typeface="Arial"/>
              <a:ea typeface="Arial"/>
              <a:cs typeface="Arial"/>
              <a:sym typeface="Arial"/>
            </a:endParaRPr>
          </a:p>
        </p:txBody>
      </p:sp>
      <p:sp>
        <p:nvSpPr>
          <p:cNvPr id="1991" name="Google Shape;1991;p79"/>
          <p:cNvSpPr/>
          <p:nvPr/>
        </p:nvSpPr>
        <p:spPr>
          <a:xfrm>
            <a:off x="8097539" y="3340480"/>
            <a:ext cx="272603" cy="274880"/>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1992" name="Google Shape;1992;p79"/>
          <p:cNvSpPr/>
          <p:nvPr/>
        </p:nvSpPr>
        <p:spPr>
          <a:xfrm>
            <a:off x="8187195" y="4214389"/>
            <a:ext cx="234900" cy="2592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1993" name="Google Shape;1993;p79"/>
          <p:cNvSpPr/>
          <p:nvPr/>
        </p:nvSpPr>
        <p:spPr>
          <a:xfrm>
            <a:off x="8095543" y="2403901"/>
            <a:ext cx="263084" cy="237615"/>
          </a:xfrm>
          <a:custGeom>
            <a:rect b="b" l="l" r="r" t="t"/>
            <a:pathLst>
              <a:path extrusionOk="0" h="2880180" w="2844151">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94" name="Google Shape;1994;p79"/>
          <p:cNvSpPr/>
          <p:nvPr/>
        </p:nvSpPr>
        <p:spPr>
          <a:xfrm rot="10800000">
            <a:off x="8088788" y="1377679"/>
            <a:ext cx="244827" cy="243943"/>
          </a:xfrm>
          <a:custGeom>
            <a:rect b="b" l="l" r="r" t="t"/>
            <a:pathLst>
              <a:path extrusionOk="0" h="3252576" w="2880320">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1995" name="Google Shape;1995;p79"/>
          <p:cNvSpPr/>
          <p:nvPr/>
        </p:nvSpPr>
        <p:spPr>
          <a:xfrm rot="8667739">
            <a:off x="962579" y="1557411"/>
            <a:ext cx="247774" cy="315768"/>
          </a:xfrm>
          <a:custGeom>
            <a:rect b="b" l="l" r="r" t="t"/>
            <a:pathLst>
              <a:path extrusionOk="0" h="3252576" w="2880320">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1996" name="Google Shape;1996;p79"/>
          <p:cNvSpPr/>
          <p:nvPr/>
        </p:nvSpPr>
        <p:spPr>
          <a:xfrm rot="-1491822">
            <a:off x="1365975" y="2092985"/>
            <a:ext cx="321307" cy="334956"/>
          </a:xfrm>
          <a:custGeom>
            <a:rect b="b" l="l" r="r" t="t"/>
            <a:pathLst>
              <a:path extrusionOk="0" h="2880180" w="2844151">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97" name="Google Shape;1997;p79"/>
          <p:cNvSpPr/>
          <p:nvPr/>
        </p:nvSpPr>
        <p:spPr>
          <a:xfrm rot="794431">
            <a:off x="1859454" y="2758108"/>
            <a:ext cx="360668" cy="362749"/>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1998" name="Google Shape;1998;p79"/>
          <p:cNvSpPr/>
          <p:nvPr/>
        </p:nvSpPr>
        <p:spPr>
          <a:xfrm rot="-2044632">
            <a:off x="2338528" y="3396324"/>
            <a:ext cx="332495" cy="285345"/>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8"/>
          <p:cNvSpPr/>
          <p:nvPr/>
        </p:nvSpPr>
        <p:spPr>
          <a:xfrm>
            <a:off x="0" y="0"/>
            <a:ext cx="41409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Power BI Desktop</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335" name="Google Shape;335;p8"/>
          <p:cNvGrpSpPr/>
          <p:nvPr/>
        </p:nvGrpSpPr>
        <p:grpSpPr>
          <a:xfrm>
            <a:off x="103627" y="700871"/>
            <a:ext cx="7658760" cy="146988"/>
            <a:chOff x="852265" y="4364980"/>
            <a:chExt cx="9566275" cy="147638"/>
          </a:xfrm>
        </p:grpSpPr>
        <p:sp>
          <p:nvSpPr>
            <p:cNvPr id="336" name="Google Shape;336;p8"/>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37" name="Google Shape;337;p8"/>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38" name="Google Shape;338;p8"/>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39" name="Google Shape;339;p8"/>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40" name="Google Shape;340;p8"/>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41" name="Google Shape;341;p8"/>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42" name="Google Shape;342;p8"/>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43" name="Google Shape;343;p8"/>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4" name="Google Shape;344;p8"/>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5" name="Google Shape;345;p8"/>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6" name="Google Shape;346;p8"/>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 name="Google Shape;347;p8"/>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 name="Google Shape;348;p8"/>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49" name="Google Shape;349;p8"/>
          <p:cNvSpPr/>
          <p:nvPr/>
        </p:nvSpPr>
        <p:spPr>
          <a:xfrm>
            <a:off x="803674" y="1013400"/>
            <a:ext cx="3837600" cy="697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Get Data</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Easily connect, clean, and mashup data</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Connect to 80+ data sources, both on-premises and cloud</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Shape, transform, and clean data for analysis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Live connectivity to on-premises and cloud data sources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Extend with custom data connectors for any data source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Prep your data using the familiar Power Query experience on the web</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Get started quickly with a common data model</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Extend self-service prep to Azure Data Lake Storage</a:t>
            </a:r>
            <a:endParaRPr b="0" i="0" sz="1400" u="none" cap="none" strike="noStrike">
              <a:solidFill>
                <a:schemeClr val="dk1"/>
              </a:solidFill>
              <a:latin typeface="Arial"/>
              <a:ea typeface="Arial"/>
              <a:cs typeface="Arial"/>
              <a:sym typeface="Arial"/>
            </a:endParaRPr>
          </a:p>
        </p:txBody>
      </p:sp>
      <p:pic>
        <p:nvPicPr>
          <p:cNvPr id="350" name="Google Shape;350;p8"/>
          <p:cNvPicPr preferRelativeResize="0"/>
          <p:nvPr/>
        </p:nvPicPr>
        <p:blipFill rotWithShape="1">
          <a:blip r:embed="rId3">
            <a:alphaModFix/>
          </a:blip>
          <a:srcRect b="0" l="0" r="0" t="0"/>
          <a:stretch/>
        </p:blipFill>
        <p:spPr>
          <a:xfrm>
            <a:off x="248650" y="1013400"/>
            <a:ext cx="449176" cy="449176"/>
          </a:xfrm>
          <a:prstGeom prst="rect">
            <a:avLst/>
          </a:prstGeom>
          <a:noFill/>
          <a:ln>
            <a:noFill/>
          </a:ln>
        </p:spPr>
      </p:pic>
      <p:pic>
        <p:nvPicPr>
          <p:cNvPr id="351" name="Google Shape;351;p8"/>
          <p:cNvPicPr preferRelativeResize="0"/>
          <p:nvPr/>
        </p:nvPicPr>
        <p:blipFill rotWithShape="1">
          <a:blip r:embed="rId4">
            <a:alphaModFix/>
          </a:blip>
          <a:srcRect b="0" l="0" r="0" t="0"/>
          <a:stretch/>
        </p:blipFill>
        <p:spPr>
          <a:xfrm>
            <a:off x="5164200" y="847838"/>
            <a:ext cx="2572549" cy="2572549"/>
          </a:xfrm>
          <a:prstGeom prst="rect">
            <a:avLst/>
          </a:prstGeom>
          <a:noFill/>
          <a:ln>
            <a:noFill/>
          </a:ln>
        </p:spPr>
      </p:pic>
      <p:pic>
        <p:nvPicPr>
          <p:cNvPr id="352" name="Google Shape;352;p8"/>
          <p:cNvPicPr preferRelativeResize="0"/>
          <p:nvPr/>
        </p:nvPicPr>
        <p:blipFill rotWithShape="1">
          <a:blip r:embed="rId5">
            <a:alphaModFix/>
          </a:blip>
          <a:srcRect b="0" l="0" r="0" t="0"/>
          <a:stretch/>
        </p:blipFill>
        <p:spPr>
          <a:xfrm>
            <a:off x="5669213" y="1253175"/>
            <a:ext cx="1562501" cy="9395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80"/>
          <p:cNvSpPr/>
          <p:nvPr/>
        </p:nvSpPr>
        <p:spPr>
          <a:xfrm>
            <a:off x="2709909" y="445772"/>
            <a:ext cx="2982900" cy="579300"/>
          </a:xfrm>
          <a:prstGeom prst="rect">
            <a:avLst/>
          </a:prstGeom>
          <a:solidFill>
            <a:srgbClr val="323F4F"/>
          </a:solidFill>
          <a:ln>
            <a:noFill/>
          </a:ln>
          <a:effectLst>
            <a:outerShdw blurRad="149987" algn="ctr" dir="8460000" dist="250190">
              <a:srgbClr val="000000">
                <a:alpha val="2745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chemeClr val="lt1"/>
                </a:solidFill>
                <a:latin typeface="Arial Black"/>
                <a:ea typeface="Arial Black"/>
                <a:cs typeface="Arial Black"/>
                <a:sym typeface="Arial Black"/>
              </a:rPr>
              <a:t>Types of Data</a:t>
            </a:r>
            <a:endParaRPr b="0" i="0" sz="1100" u="none" cap="none" strike="noStrike">
              <a:solidFill>
                <a:srgbClr val="000000"/>
              </a:solidFill>
              <a:latin typeface="Arial"/>
              <a:ea typeface="Arial"/>
              <a:cs typeface="Arial"/>
              <a:sym typeface="Arial"/>
            </a:endParaRPr>
          </a:p>
        </p:txBody>
      </p:sp>
      <p:cxnSp>
        <p:nvCxnSpPr>
          <p:cNvPr id="2004" name="Google Shape;2004;p80"/>
          <p:cNvCxnSpPr>
            <a:stCxn id="2003" idx="2"/>
          </p:cNvCxnSpPr>
          <p:nvPr/>
        </p:nvCxnSpPr>
        <p:spPr>
          <a:xfrm>
            <a:off x="4201359" y="1025072"/>
            <a:ext cx="0" cy="499200"/>
          </a:xfrm>
          <a:prstGeom prst="straightConnector1">
            <a:avLst/>
          </a:prstGeom>
          <a:noFill/>
          <a:ln cap="flat" cmpd="sng" w="9525">
            <a:solidFill>
              <a:schemeClr val="dk1"/>
            </a:solidFill>
            <a:prstDash val="solid"/>
            <a:miter lim="800000"/>
            <a:headEnd len="sm" w="sm" type="none"/>
            <a:tailEnd len="sm" w="sm" type="none"/>
          </a:ln>
        </p:spPr>
      </p:cxnSp>
      <p:cxnSp>
        <p:nvCxnSpPr>
          <p:cNvPr id="2005" name="Google Shape;2005;p80"/>
          <p:cNvCxnSpPr/>
          <p:nvPr/>
        </p:nvCxnSpPr>
        <p:spPr>
          <a:xfrm>
            <a:off x="2059070" y="1511425"/>
            <a:ext cx="4514400" cy="0"/>
          </a:xfrm>
          <a:prstGeom prst="straightConnector1">
            <a:avLst/>
          </a:prstGeom>
          <a:noFill/>
          <a:ln cap="flat" cmpd="sng" w="9525">
            <a:solidFill>
              <a:schemeClr val="dk1"/>
            </a:solidFill>
            <a:prstDash val="solid"/>
            <a:miter lim="800000"/>
            <a:headEnd len="sm" w="sm" type="none"/>
            <a:tailEnd len="sm" w="sm" type="none"/>
          </a:ln>
        </p:spPr>
      </p:cxnSp>
      <p:cxnSp>
        <p:nvCxnSpPr>
          <p:cNvPr id="2006" name="Google Shape;2006;p80"/>
          <p:cNvCxnSpPr/>
          <p:nvPr/>
        </p:nvCxnSpPr>
        <p:spPr>
          <a:xfrm>
            <a:off x="2059070" y="1521414"/>
            <a:ext cx="0" cy="446100"/>
          </a:xfrm>
          <a:prstGeom prst="straightConnector1">
            <a:avLst/>
          </a:prstGeom>
          <a:noFill/>
          <a:ln cap="flat" cmpd="sng" w="9525">
            <a:solidFill>
              <a:schemeClr val="dk1"/>
            </a:solidFill>
            <a:prstDash val="solid"/>
            <a:miter lim="800000"/>
            <a:headEnd len="sm" w="sm" type="none"/>
            <a:tailEnd len="sm" w="sm" type="none"/>
          </a:ln>
        </p:spPr>
      </p:cxnSp>
      <p:cxnSp>
        <p:nvCxnSpPr>
          <p:cNvPr id="2007" name="Google Shape;2007;p80"/>
          <p:cNvCxnSpPr/>
          <p:nvPr/>
        </p:nvCxnSpPr>
        <p:spPr>
          <a:xfrm>
            <a:off x="6560049" y="1511425"/>
            <a:ext cx="0" cy="446100"/>
          </a:xfrm>
          <a:prstGeom prst="straightConnector1">
            <a:avLst/>
          </a:prstGeom>
          <a:noFill/>
          <a:ln cap="flat" cmpd="sng" w="9525">
            <a:solidFill>
              <a:schemeClr val="dk1"/>
            </a:solidFill>
            <a:prstDash val="solid"/>
            <a:miter lim="800000"/>
            <a:headEnd len="sm" w="sm" type="none"/>
            <a:tailEnd len="sm" w="sm" type="none"/>
          </a:ln>
        </p:spPr>
      </p:cxnSp>
      <p:sp>
        <p:nvSpPr>
          <p:cNvPr id="2008" name="Google Shape;2008;p80"/>
          <p:cNvSpPr/>
          <p:nvPr/>
        </p:nvSpPr>
        <p:spPr>
          <a:xfrm>
            <a:off x="1320007" y="1977505"/>
            <a:ext cx="1478100" cy="327000"/>
          </a:xfrm>
          <a:prstGeom prst="rect">
            <a:avLst/>
          </a:prstGeom>
          <a:solidFill>
            <a:srgbClr val="FF9900"/>
          </a:solidFill>
          <a:ln>
            <a:noFill/>
          </a:ln>
          <a:effectLst>
            <a:outerShdw blurRad="44450" algn="ctr" dir="5400000" dist="2794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EFEFE"/>
                </a:solidFill>
                <a:latin typeface="Cambria"/>
                <a:ea typeface="Cambria"/>
                <a:cs typeface="Cambria"/>
                <a:sym typeface="Cambria"/>
              </a:rPr>
              <a:t>Qualitative</a:t>
            </a:r>
            <a:endParaRPr b="0" i="0" sz="1100" u="none" cap="none" strike="noStrike">
              <a:solidFill>
                <a:srgbClr val="000000"/>
              </a:solidFill>
              <a:latin typeface="Arial"/>
              <a:ea typeface="Arial"/>
              <a:cs typeface="Arial"/>
              <a:sym typeface="Arial"/>
            </a:endParaRPr>
          </a:p>
        </p:txBody>
      </p:sp>
      <p:sp>
        <p:nvSpPr>
          <p:cNvPr id="2009" name="Google Shape;2009;p80"/>
          <p:cNvSpPr/>
          <p:nvPr/>
        </p:nvSpPr>
        <p:spPr>
          <a:xfrm>
            <a:off x="5804343" y="1948805"/>
            <a:ext cx="1538100" cy="326100"/>
          </a:xfrm>
          <a:prstGeom prst="rect">
            <a:avLst/>
          </a:prstGeom>
          <a:solidFill>
            <a:srgbClr val="FF9900"/>
          </a:solidFill>
          <a:ln>
            <a:noFill/>
          </a:ln>
          <a:effectLst>
            <a:outerShdw blurRad="44450" algn="ctr" dir="5400000" dist="2794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EFEFE"/>
                </a:solidFill>
                <a:latin typeface="Cambria"/>
                <a:ea typeface="Cambria"/>
                <a:cs typeface="Cambria"/>
                <a:sym typeface="Cambria"/>
              </a:rPr>
              <a:t>Quantitative</a:t>
            </a:r>
            <a:endParaRPr b="0" i="0" sz="1100" u="none" cap="none" strike="noStrike">
              <a:solidFill>
                <a:srgbClr val="000000"/>
              </a:solidFill>
              <a:latin typeface="Arial"/>
              <a:ea typeface="Arial"/>
              <a:cs typeface="Arial"/>
              <a:sym typeface="Arial"/>
            </a:endParaRPr>
          </a:p>
        </p:txBody>
      </p:sp>
      <p:sp>
        <p:nvSpPr>
          <p:cNvPr id="2010" name="Google Shape;2010;p80"/>
          <p:cNvSpPr/>
          <p:nvPr/>
        </p:nvSpPr>
        <p:spPr>
          <a:xfrm>
            <a:off x="759042" y="2357947"/>
            <a:ext cx="2716800" cy="327000"/>
          </a:xfrm>
          <a:prstGeom prst="round1Rect">
            <a:avLst>
              <a:gd fmla="val 16667" name="adj"/>
            </a:avLst>
          </a:prstGeom>
          <a:solidFill>
            <a:schemeClr val="lt1"/>
          </a:solidFill>
          <a:ln cap="flat" cmpd="sng" w="12700">
            <a:solidFill>
              <a:srgbClr val="17161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171616"/>
                </a:solidFill>
                <a:latin typeface="Cambria"/>
                <a:ea typeface="Cambria"/>
                <a:cs typeface="Cambria"/>
                <a:sym typeface="Cambria"/>
              </a:rPr>
              <a:t>A variable which able to describe quality of the population.(Numerical values</a:t>
            </a:r>
            <a:r>
              <a:rPr b="0" i="0" lang="en-US" sz="1100" u="none" cap="none" strike="noStrike">
                <a:solidFill>
                  <a:srgbClr val="FEFEFE"/>
                </a:solidFill>
                <a:latin typeface="Cambria"/>
                <a:ea typeface="Cambria"/>
                <a:cs typeface="Cambria"/>
                <a:sym typeface="Cambria"/>
              </a:rPr>
              <a:t>)</a:t>
            </a:r>
            <a:endParaRPr b="0" i="0" sz="1100" u="none" cap="none" strike="noStrike">
              <a:solidFill>
                <a:srgbClr val="000000"/>
              </a:solidFill>
              <a:latin typeface="Arial"/>
              <a:ea typeface="Arial"/>
              <a:cs typeface="Arial"/>
              <a:sym typeface="Arial"/>
            </a:endParaRPr>
          </a:p>
        </p:txBody>
      </p:sp>
      <p:sp>
        <p:nvSpPr>
          <p:cNvPr id="2011" name="Google Shape;2011;p80"/>
          <p:cNvSpPr/>
          <p:nvPr/>
        </p:nvSpPr>
        <p:spPr>
          <a:xfrm>
            <a:off x="5326602" y="2325455"/>
            <a:ext cx="2716800" cy="326100"/>
          </a:xfrm>
          <a:prstGeom prst="round1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C0C0C"/>
                </a:solidFill>
                <a:latin typeface="Cambria"/>
                <a:ea typeface="Cambria"/>
                <a:cs typeface="Cambria"/>
                <a:sym typeface="Cambria"/>
              </a:rPr>
              <a:t>A variable which  quantify the population(distinct categories)</a:t>
            </a:r>
            <a:endParaRPr b="0" i="0" sz="1100" u="none" cap="none" strike="noStrike">
              <a:solidFill>
                <a:srgbClr val="000000"/>
              </a:solidFill>
              <a:latin typeface="Arial"/>
              <a:ea typeface="Arial"/>
              <a:cs typeface="Arial"/>
              <a:sym typeface="Arial"/>
            </a:endParaRPr>
          </a:p>
        </p:txBody>
      </p:sp>
      <p:cxnSp>
        <p:nvCxnSpPr>
          <p:cNvPr id="2012" name="Google Shape;2012;p80"/>
          <p:cNvCxnSpPr/>
          <p:nvPr/>
        </p:nvCxnSpPr>
        <p:spPr>
          <a:xfrm>
            <a:off x="2065729" y="2684916"/>
            <a:ext cx="0" cy="524400"/>
          </a:xfrm>
          <a:prstGeom prst="straightConnector1">
            <a:avLst/>
          </a:prstGeom>
          <a:noFill/>
          <a:ln cap="flat" cmpd="sng" w="9525">
            <a:solidFill>
              <a:schemeClr val="dk1"/>
            </a:solidFill>
            <a:prstDash val="solid"/>
            <a:miter lim="800000"/>
            <a:headEnd len="sm" w="sm" type="none"/>
            <a:tailEnd len="sm" w="sm" type="none"/>
          </a:ln>
        </p:spPr>
      </p:cxnSp>
      <p:cxnSp>
        <p:nvCxnSpPr>
          <p:cNvPr id="2013" name="Google Shape;2013;p80"/>
          <p:cNvCxnSpPr/>
          <p:nvPr/>
        </p:nvCxnSpPr>
        <p:spPr>
          <a:xfrm>
            <a:off x="6684884" y="2651685"/>
            <a:ext cx="0" cy="637500"/>
          </a:xfrm>
          <a:prstGeom prst="straightConnector1">
            <a:avLst/>
          </a:prstGeom>
          <a:noFill/>
          <a:ln cap="flat" cmpd="sng" w="9525">
            <a:solidFill>
              <a:schemeClr val="dk1"/>
            </a:solidFill>
            <a:prstDash val="solid"/>
            <a:miter lim="800000"/>
            <a:headEnd len="sm" w="sm" type="none"/>
            <a:tailEnd len="sm" w="sm" type="none"/>
          </a:ln>
        </p:spPr>
      </p:cxnSp>
      <p:cxnSp>
        <p:nvCxnSpPr>
          <p:cNvPr id="2014" name="Google Shape;2014;p80"/>
          <p:cNvCxnSpPr/>
          <p:nvPr/>
        </p:nvCxnSpPr>
        <p:spPr>
          <a:xfrm>
            <a:off x="870572" y="3209278"/>
            <a:ext cx="2376900" cy="0"/>
          </a:xfrm>
          <a:prstGeom prst="straightConnector1">
            <a:avLst/>
          </a:prstGeom>
          <a:noFill/>
          <a:ln cap="flat" cmpd="sng" w="9525">
            <a:solidFill>
              <a:schemeClr val="dk1"/>
            </a:solidFill>
            <a:prstDash val="solid"/>
            <a:miter lim="800000"/>
            <a:headEnd len="sm" w="sm" type="none"/>
            <a:tailEnd len="sm" w="sm" type="none"/>
          </a:ln>
        </p:spPr>
      </p:cxnSp>
      <p:cxnSp>
        <p:nvCxnSpPr>
          <p:cNvPr id="2015" name="Google Shape;2015;p80"/>
          <p:cNvCxnSpPr/>
          <p:nvPr/>
        </p:nvCxnSpPr>
        <p:spPr>
          <a:xfrm>
            <a:off x="5333264" y="3289177"/>
            <a:ext cx="2480100" cy="0"/>
          </a:xfrm>
          <a:prstGeom prst="straightConnector1">
            <a:avLst/>
          </a:prstGeom>
          <a:noFill/>
          <a:ln cap="flat" cmpd="sng" w="9525">
            <a:solidFill>
              <a:schemeClr val="dk1"/>
            </a:solidFill>
            <a:prstDash val="solid"/>
            <a:miter lim="800000"/>
            <a:headEnd len="sm" w="sm" type="none"/>
            <a:tailEnd len="sm" w="sm" type="none"/>
          </a:ln>
        </p:spPr>
      </p:cxnSp>
      <p:cxnSp>
        <p:nvCxnSpPr>
          <p:cNvPr id="2016" name="Google Shape;2016;p80"/>
          <p:cNvCxnSpPr/>
          <p:nvPr/>
        </p:nvCxnSpPr>
        <p:spPr>
          <a:xfrm>
            <a:off x="870572" y="3209278"/>
            <a:ext cx="0" cy="333000"/>
          </a:xfrm>
          <a:prstGeom prst="straightConnector1">
            <a:avLst/>
          </a:prstGeom>
          <a:noFill/>
          <a:ln cap="flat" cmpd="sng" w="9525">
            <a:solidFill>
              <a:schemeClr val="dk1"/>
            </a:solidFill>
            <a:prstDash val="solid"/>
            <a:miter lim="800000"/>
            <a:headEnd len="sm" w="sm" type="none"/>
            <a:tailEnd len="sm" w="sm" type="none"/>
          </a:ln>
        </p:spPr>
      </p:cxnSp>
      <p:cxnSp>
        <p:nvCxnSpPr>
          <p:cNvPr id="2017" name="Google Shape;2017;p80"/>
          <p:cNvCxnSpPr/>
          <p:nvPr/>
        </p:nvCxnSpPr>
        <p:spPr>
          <a:xfrm>
            <a:off x="5349909" y="3300421"/>
            <a:ext cx="0" cy="286200"/>
          </a:xfrm>
          <a:prstGeom prst="straightConnector1">
            <a:avLst/>
          </a:prstGeom>
          <a:noFill/>
          <a:ln cap="flat" cmpd="sng" w="9525">
            <a:solidFill>
              <a:schemeClr val="dk1"/>
            </a:solidFill>
            <a:prstDash val="solid"/>
            <a:miter lim="800000"/>
            <a:headEnd len="sm" w="sm" type="none"/>
            <a:tailEnd len="sm" w="sm" type="none"/>
          </a:ln>
        </p:spPr>
      </p:cxnSp>
      <p:sp>
        <p:nvSpPr>
          <p:cNvPr id="2018" name="Google Shape;2018;p80"/>
          <p:cNvSpPr/>
          <p:nvPr/>
        </p:nvSpPr>
        <p:spPr>
          <a:xfrm>
            <a:off x="2756525" y="3518193"/>
            <a:ext cx="982200" cy="327000"/>
          </a:xfrm>
          <a:prstGeom prst="ellipse">
            <a:avLst/>
          </a:prstGeom>
          <a:solidFill>
            <a:srgbClr val="323F4F"/>
          </a:solidFill>
          <a:ln>
            <a:noFill/>
          </a:ln>
          <a:effectLst>
            <a:outerShdw blurRad="44450" algn="ctr" dir="5400000" dist="2794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Cambria"/>
                <a:ea typeface="Cambria"/>
                <a:cs typeface="Cambria"/>
                <a:sym typeface="Cambria"/>
              </a:rPr>
              <a:t>Ordinal</a:t>
            </a:r>
            <a:endParaRPr b="0" i="0" sz="1100" u="none" cap="none" strike="noStrike">
              <a:solidFill>
                <a:srgbClr val="000000"/>
              </a:solidFill>
              <a:latin typeface="Arial"/>
              <a:ea typeface="Arial"/>
              <a:cs typeface="Arial"/>
              <a:sym typeface="Arial"/>
            </a:endParaRPr>
          </a:p>
        </p:txBody>
      </p:sp>
      <p:sp>
        <p:nvSpPr>
          <p:cNvPr id="2019" name="Google Shape;2019;p80"/>
          <p:cNvSpPr/>
          <p:nvPr/>
        </p:nvSpPr>
        <p:spPr>
          <a:xfrm>
            <a:off x="4858867" y="3597968"/>
            <a:ext cx="982200" cy="286200"/>
          </a:xfrm>
          <a:prstGeom prst="ellipse">
            <a:avLst/>
          </a:prstGeom>
          <a:solidFill>
            <a:srgbClr val="323F4F"/>
          </a:solidFill>
          <a:ln>
            <a:noFill/>
          </a:ln>
          <a:effectLst>
            <a:outerShdw blurRad="44450" algn="ctr" dir="5400000" dist="2794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Cambria"/>
                <a:ea typeface="Cambria"/>
                <a:cs typeface="Cambria"/>
                <a:sym typeface="Cambria"/>
              </a:rPr>
              <a:t>Discrete</a:t>
            </a:r>
            <a:endParaRPr b="0" i="0" sz="1100" u="none" cap="none" strike="noStrike">
              <a:solidFill>
                <a:srgbClr val="000000"/>
              </a:solidFill>
              <a:latin typeface="Arial"/>
              <a:ea typeface="Arial"/>
              <a:cs typeface="Arial"/>
              <a:sym typeface="Arial"/>
            </a:endParaRPr>
          </a:p>
        </p:txBody>
      </p:sp>
      <p:cxnSp>
        <p:nvCxnSpPr>
          <p:cNvPr id="2020" name="Google Shape;2020;p80"/>
          <p:cNvCxnSpPr/>
          <p:nvPr/>
        </p:nvCxnSpPr>
        <p:spPr>
          <a:xfrm>
            <a:off x="7813465" y="3289175"/>
            <a:ext cx="0" cy="297600"/>
          </a:xfrm>
          <a:prstGeom prst="straightConnector1">
            <a:avLst/>
          </a:prstGeom>
          <a:noFill/>
          <a:ln cap="flat" cmpd="sng" w="9525">
            <a:solidFill>
              <a:schemeClr val="dk1"/>
            </a:solidFill>
            <a:prstDash val="solid"/>
            <a:miter lim="800000"/>
            <a:headEnd len="sm" w="sm" type="none"/>
            <a:tailEnd len="sm" w="sm" type="none"/>
          </a:ln>
        </p:spPr>
      </p:cxnSp>
      <p:cxnSp>
        <p:nvCxnSpPr>
          <p:cNvPr id="2021" name="Google Shape;2021;p80"/>
          <p:cNvCxnSpPr>
            <a:endCxn id="2018" idx="0"/>
          </p:cNvCxnSpPr>
          <p:nvPr/>
        </p:nvCxnSpPr>
        <p:spPr>
          <a:xfrm>
            <a:off x="3235325" y="3200793"/>
            <a:ext cx="12300" cy="317400"/>
          </a:xfrm>
          <a:prstGeom prst="straightConnector1">
            <a:avLst/>
          </a:prstGeom>
          <a:noFill/>
          <a:ln cap="flat" cmpd="sng" w="9525">
            <a:solidFill>
              <a:srgbClr val="0C0C0C"/>
            </a:solidFill>
            <a:prstDash val="solid"/>
            <a:miter lim="800000"/>
            <a:headEnd len="sm" w="sm" type="none"/>
            <a:tailEnd len="sm" w="sm" type="none"/>
          </a:ln>
        </p:spPr>
      </p:cxnSp>
      <p:sp>
        <p:nvSpPr>
          <p:cNvPr id="2022" name="Google Shape;2022;p80"/>
          <p:cNvSpPr/>
          <p:nvPr/>
        </p:nvSpPr>
        <p:spPr>
          <a:xfrm>
            <a:off x="7250848" y="3597968"/>
            <a:ext cx="1125300" cy="326100"/>
          </a:xfrm>
          <a:prstGeom prst="ellipse">
            <a:avLst/>
          </a:prstGeom>
          <a:solidFill>
            <a:srgbClr val="323F4F"/>
          </a:solidFill>
          <a:ln>
            <a:noFill/>
          </a:ln>
          <a:effectLst>
            <a:outerShdw blurRad="44450" algn="ctr" dir="5400000" dist="2794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Calibri"/>
                <a:ea typeface="Calibri"/>
                <a:cs typeface="Calibri"/>
                <a:sym typeface="Calibri"/>
              </a:rPr>
              <a:t>Continuous</a:t>
            </a:r>
            <a:endParaRPr b="0" i="0" sz="1100" u="none" cap="none" strike="noStrike">
              <a:solidFill>
                <a:srgbClr val="000000"/>
              </a:solidFill>
              <a:latin typeface="Arial"/>
              <a:ea typeface="Arial"/>
              <a:cs typeface="Arial"/>
              <a:sym typeface="Arial"/>
            </a:endParaRPr>
          </a:p>
        </p:txBody>
      </p:sp>
      <p:sp>
        <p:nvSpPr>
          <p:cNvPr id="2023" name="Google Shape;2023;p80"/>
          <p:cNvSpPr/>
          <p:nvPr/>
        </p:nvSpPr>
        <p:spPr>
          <a:xfrm>
            <a:off x="456935" y="3518192"/>
            <a:ext cx="889800" cy="276900"/>
          </a:xfrm>
          <a:prstGeom prst="ellipse">
            <a:avLst/>
          </a:prstGeom>
          <a:solidFill>
            <a:srgbClr val="323F4F"/>
          </a:solidFill>
          <a:ln>
            <a:noFill/>
          </a:ln>
          <a:effectLst>
            <a:outerShdw blurRad="44450" algn="ctr" dir="5400000" dist="2794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Calibri"/>
                <a:ea typeface="Calibri"/>
                <a:cs typeface="Calibri"/>
                <a:sym typeface="Calibri"/>
              </a:rPr>
              <a:t>Nominal</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grpSp>
        <p:nvGrpSpPr>
          <p:cNvPr id="2028" name="Google Shape;2028;p81"/>
          <p:cNvGrpSpPr/>
          <p:nvPr/>
        </p:nvGrpSpPr>
        <p:grpSpPr>
          <a:xfrm>
            <a:off x="2868394" y="1934462"/>
            <a:ext cx="3341535" cy="2379821"/>
            <a:chOff x="4256258" y="2335977"/>
            <a:chExt cx="3706227" cy="2719795"/>
          </a:xfrm>
        </p:grpSpPr>
        <p:cxnSp>
          <p:nvCxnSpPr>
            <p:cNvPr id="2029" name="Google Shape;2029;p81"/>
            <p:cNvCxnSpPr/>
            <p:nvPr/>
          </p:nvCxnSpPr>
          <p:spPr>
            <a:xfrm>
              <a:off x="5038725" y="3577600"/>
              <a:ext cx="2190900" cy="989100"/>
            </a:xfrm>
            <a:prstGeom prst="straightConnector1">
              <a:avLst/>
            </a:prstGeom>
            <a:noFill/>
            <a:ln cap="flat" cmpd="sng" w="19050">
              <a:solidFill>
                <a:schemeClr val="accent1"/>
              </a:solidFill>
              <a:prstDash val="solid"/>
              <a:miter lim="800000"/>
              <a:headEnd len="med" w="med" type="oval"/>
              <a:tailEnd len="med" w="med" type="oval"/>
            </a:ln>
          </p:spPr>
        </p:cxnSp>
        <p:cxnSp>
          <p:nvCxnSpPr>
            <p:cNvPr id="2030" name="Google Shape;2030;p81"/>
            <p:cNvCxnSpPr/>
            <p:nvPr/>
          </p:nvCxnSpPr>
          <p:spPr>
            <a:xfrm flipH="1">
              <a:off x="5014602" y="3599568"/>
              <a:ext cx="2190900" cy="989100"/>
            </a:xfrm>
            <a:prstGeom prst="straightConnector1">
              <a:avLst/>
            </a:prstGeom>
            <a:noFill/>
            <a:ln cap="flat" cmpd="sng" w="19050">
              <a:solidFill>
                <a:schemeClr val="accent1"/>
              </a:solidFill>
              <a:prstDash val="solid"/>
              <a:miter lim="800000"/>
              <a:headEnd len="med" w="med" type="oval"/>
              <a:tailEnd len="med" w="med" type="oval"/>
            </a:ln>
          </p:spPr>
        </p:cxnSp>
        <p:grpSp>
          <p:nvGrpSpPr>
            <p:cNvPr id="2031" name="Google Shape;2031;p81"/>
            <p:cNvGrpSpPr/>
            <p:nvPr/>
          </p:nvGrpSpPr>
          <p:grpSpPr>
            <a:xfrm>
              <a:off x="5537539" y="2335977"/>
              <a:ext cx="1157120" cy="2061311"/>
              <a:chOff x="5537539" y="2335977"/>
              <a:chExt cx="1157120" cy="2061311"/>
            </a:xfrm>
          </p:grpSpPr>
          <p:sp>
            <p:nvSpPr>
              <p:cNvPr id="2032" name="Google Shape;2032;p81"/>
              <p:cNvSpPr/>
              <p:nvPr/>
            </p:nvSpPr>
            <p:spPr>
              <a:xfrm>
                <a:off x="5537852" y="2496480"/>
                <a:ext cx="1156465" cy="606268"/>
              </a:xfrm>
              <a:custGeom>
                <a:rect b="b" l="l" r="r" t="t"/>
                <a:pathLst>
                  <a:path extrusionOk="0" h="606268" w="1156465">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81"/>
              <p:cNvSpPr/>
              <p:nvPr/>
            </p:nvSpPr>
            <p:spPr>
              <a:xfrm>
                <a:off x="5538194" y="3144451"/>
                <a:ext cx="1156465" cy="606268"/>
              </a:xfrm>
              <a:custGeom>
                <a:rect b="b" l="l" r="r" t="t"/>
                <a:pathLst>
                  <a:path extrusionOk="0" h="606268" w="1156465">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81"/>
              <p:cNvSpPr/>
              <p:nvPr/>
            </p:nvSpPr>
            <p:spPr>
              <a:xfrm>
                <a:off x="5538187" y="3791020"/>
                <a:ext cx="1156465" cy="606268"/>
              </a:xfrm>
              <a:custGeom>
                <a:rect b="b" l="l" r="r" t="t"/>
                <a:pathLst>
                  <a:path extrusionOk="0" h="606268" w="1156465">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81"/>
              <p:cNvSpPr/>
              <p:nvPr/>
            </p:nvSpPr>
            <p:spPr>
              <a:xfrm>
                <a:off x="5537539" y="2335977"/>
                <a:ext cx="1156465" cy="245310"/>
              </a:xfrm>
              <a:custGeom>
                <a:rect b="b" l="l" r="r" t="t"/>
                <a:pathLst>
                  <a:path extrusionOk="0" h="245310" w="1156465">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81"/>
              <p:cNvSpPr/>
              <p:nvPr/>
            </p:nvSpPr>
            <p:spPr>
              <a:xfrm>
                <a:off x="5537671" y="3699734"/>
                <a:ext cx="1156465" cy="175221"/>
              </a:xfrm>
              <a:custGeom>
                <a:rect b="b" l="l" r="r" t="t"/>
                <a:pathLst>
                  <a:path extrusionOk="0" h="175221" w="1156465">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81"/>
              <p:cNvSpPr/>
              <p:nvPr/>
            </p:nvSpPr>
            <p:spPr>
              <a:xfrm>
                <a:off x="5537669" y="3055216"/>
                <a:ext cx="1156465" cy="175221"/>
              </a:xfrm>
              <a:custGeom>
                <a:rect b="b" l="l" r="r" t="t"/>
                <a:pathLst>
                  <a:path extrusionOk="0" h="175221" w="1156465">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8" name="Google Shape;2038;p81"/>
            <p:cNvGrpSpPr/>
            <p:nvPr/>
          </p:nvGrpSpPr>
          <p:grpSpPr>
            <a:xfrm>
              <a:off x="4256258" y="4198390"/>
              <a:ext cx="578602" cy="857382"/>
              <a:chOff x="4256258" y="4198390"/>
              <a:chExt cx="578602" cy="857382"/>
            </a:xfrm>
          </p:grpSpPr>
          <p:sp>
            <p:nvSpPr>
              <p:cNvPr id="2039" name="Google Shape;2039;p81"/>
              <p:cNvSpPr/>
              <p:nvPr/>
            </p:nvSpPr>
            <p:spPr>
              <a:xfrm>
                <a:off x="4256541" y="4269376"/>
                <a:ext cx="578232" cy="241806"/>
              </a:xfrm>
              <a:custGeom>
                <a:rect b="b" l="l" r="r" t="t"/>
                <a:pathLst>
                  <a:path extrusionOk="0" h="241806" w="578232">
                    <a:moveTo>
                      <a:pt x="1489" y="0"/>
                    </a:moveTo>
                    <a:cubicBezTo>
                      <a:pt x="48449" y="21728"/>
                      <a:pt x="98212" y="29087"/>
                      <a:pt x="147625" y="31890"/>
                    </a:cubicBezTo>
                    <a:cubicBezTo>
                      <a:pt x="221568" y="36096"/>
                      <a:pt x="295862" y="37498"/>
                      <a:pt x="370156" y="36446"/>
                    </a:cubicBezTo>
                    <a:cubicBezTo>
                      <a:pt x="426227" y="35745"/>
                      <a:pt x="482298" y="29087"/>
                      <a:pt x="536968" y="14719"/>
                    </a:cubicBezTo>
                    <a:cubicBezTo>
                      <a:pt x="550285" y="11214"/>
                      <a:pt x="563601" y="5958"/>
                      <a:pt x="577619" y="1051"/>
                    </a:cubicBezTo>
                    <a:cubicBezTo>
                      <a:pt x="577970" y="3855"/>
                      <a:pt x="578320" y="7359"/>
                      <a:pt x="578320" y="10864"/>
                    </a:cubicBezTo>
                    <a:cubicBezTo>
                      <a:pt x="578320" y="69388"/>
                      <a:pt x="577970" y="127912"/>
                      <a:pt x="578671" y="186436"/>
                    </a:cubicBezTo>
                    <a:cubicBezTo>
                      <a:pt x="578671" y="197300"/>
                      <a:pt x="574816" y="203958"/>
                      <a:pt x="565354" y="206762"/>
                    </a:cubicBezTo>
                    <a:cubicBezTo>
                      <a:pt x="536617" y="214822"/>
                      <a:pt x="508231" y="224284"/>
                      <a:pt x="479145" y="229190"/>
                    </a:cubicBezTo>
                    <a:cubicBezTo>
                      <a:pt x="402047" y="242157"/>
                      <a:pt x="323898" y="244259"/>
                      <a:pt x="245749" y="241806"/>
                    </a:cubicBezTo>
                    <a:cubicBezTo>
                      <a:pt x="179164" y="239704"/>
                      <a:pt x="112931" y="235849"/>
                      <a:pt x="48098" y="219027"/>
                    </a:cubicBezTo>
                    <a:cubicBezTo>
                      <a:pt x="34782" y="215523"/>
                      <a:pt x="21465" y="209916"/>
                      <a:pt x="8849" y="203958"/>
                    </a:cubicBezTo>
                    <a:cubicBezTo>
                      <a:pt x="4643" y="201856"/>
                      <a:pt x="438" y="194847"/>
                      <a:pt x="438" y="190291"/>
                    </a:cubicBezTo>
                    <a:cubicBezTo>
                      <a:pt x="-263" y="127912"/>
                      <a:pt x="88" y="65533"/>
                      <a:pt x="88" y="3504"/>
                    </a:cubicBezTo>
                    <a:cubicBezTo>
                      <a:pt x="438" y="2103"/>
                      <a:pt x="1139" y="1402"/>
                      <a:pt x="1489"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81"/>
              <p:cNvSpPr/>
              <p:nvPr/>
            </p:nvSpPr>
            <p:spPr>
              <a:xfrm>
                <a:off x="4256258" y="4813966"/>
                <a:ext cx="578232" cy="241806"/>
              </a:xfrm>
              <a:custGeom>
                <a:rect b="b" l="l" r="r" t="t"/>
                <a:pathLst>
                  <a:path extrusionOk="0" h="241806" w="578232">
                    <a:moveTo>
                      <a:pt x="721" y="0"/>
                    </a:moveTo>
                    <a:cubicBezTo>
                      <a:pt x="50484" y="22779"/>
                      <a:pt x="102350" y="30138"/>
                      <a:pt x="153865" y="32942"/>
                    </a:cubicBezTo>
                    <a:cubicBezTo>
                      <a:pt x="220449" y="36797"/>
                      <a:pt x="287735" y="38549"/>
                      <a:pt x="354319" y="37498"/>
                    </a:cubicBezTo>
                    <a:cubicBezTo>
                      <a:pt x="418100" y="36446"/>
                      <a:pt x="481881" y="30839"/>
                      <a:pt x="543909" y="12966"/>
                    </a:cubicBezTo>
                    <a:cubicBezTo>
                      <a:pt x="555123" y="9813"/>
                      <a:pt x="566338" y="4906"/>
                      <a:pt x="578603" y="701"/>
                    </a:cubicBezTo>
                    <a:cubicBezTo>
                      <a:pt x="578603" y="10864"/>
                      <a:pt x="578603" y="20326"/>
                      <a:pt x="578603" y="30138"/>
                    </a:cubicBezTo>
                    <a:cubicBezTo>
                      <a:pt x="578603" y="81654"/>
                      <a:pt x="578253" y="133519"/>
                      <a:pt x="578954" y="185035"/>
                    </a:cubicBezTo>
                    <a:cubicBezTo>
                      <a:pt x="579304" y="197650"/>
                      <a:pt x="574748" y="205010"/>
                      <a:pt x="563884" y="208164"/>
                    </a:cubicBezTo>
                    <a:cubicBezTo>
                      <a:pt x="534447" y="216224"/>
                      <a:pt x="505010" y="226387"/>
                      <a:pt x="474872" y="229891"/>
                    </a:cubicBezTo>
                    <a:cubicBezTo>
                      <a:pt x="422656" y="236199"/>
                      <a:pt x="369739" y="239003"/>
                      <a:pt x="316822" y="241456"/>
                    </a:cubicBezTo>
                    <a:cubicBezTo>
                      <a:pt x="235168" y="244960"/>
                      <a:pt x="154216" y="240054"/>
                      <a:pt x="73613" y="224985"/>
                    </a:cubicBezTo>
                    <a:cubicBezTo>
                      <a:pt x="53288" y="221130"/>
                      <a:pt x="33663" y="213771"/>
                      <a:pt x="13687" y="207463"/>
                    </a:cubicBezTo>
                    <a:cubicBezTo>
                      <a:pt x="3875" y="204309"/>
                      <a:pt x="-330" y="197300"/>
                      <a:pt x="20" y="186086"/>
                    </a:cubicBezTo>
                    <a:cubicBezTo>
                      <a:pt x="1071" y="124408"/>
                      <a:pt x="721" y="63080"/>
                      <a:pt x="721"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81"/>
              <p:cNvSpPr/>
              <p:nvPr/>
            </p:nvSpPr>
            <p:spPr>
              <a:xfrm>
                <a:off x="4256628" y="4547278"/>
                <a:ext cx="578232" cy="241806"/>
              </a:xfrm>
              <a:custGeom>
                <a:rect b="b" l="l" r="r" t="t"/>
                <a:pathLst>
                  <a:path extrusionOk="0" h="241806" w="578232">
                    <a:moveTo>
                      <a:pt x="350" y="701"/>
                    </a:moveTo>
                    <a:cubicBezTo>
                      <a:pt x="84107" y="32591"/>
                      <a:pt x="170316" y="36096"/>
                      <a:pt x="256875" y="38549"/>
                    </a:cubicBezTo>
                    <a:cubicBezTo>
                      <a:pt x="325913" y="40651"/>
                      <a:pt x="394950" y="37848"/>
                      <a:pt x="463637" y="28736"/>
                    </a:cubicBezTo>
                    <a:cubicBezTo>
                      <a:pt x="502537" y="23480"/>
                      <a:pt x="541085" y="17522"/>
                      <a:pt x="578233" y="0"/>
                    </a:cubicBezTo>
                    <a:cubicBezTo>
                      <a:pt x="578583" y="5607"/>
                      <a:pt x="578933" y="9812"/>
                      <a:pt x="578933" y="14368"/>
                    </a:cubicBezTo>
                    <a:cubicBezTo>
                      <a:pt x="578933" y="71140"/>
                      <a:pt x="578583" y="127912"/>
                      <a:pt x="579284" y="184684"/>
                    </a:cubicBezTo>
                    <a:cubicBezTo>
                      <a:pt x="579284" y="196950"/>
                      <a:pt x="575429" y="205010"/>
                      <a:pt x="564215" y="207813"/>
                    </a:cubicBezTo>
                    <a:cubicBezTo>
                      <a:pt x="533376" y="215873"/>
                      <a:pt x="502887" y="226387"/>
                      <a:pt x="471347" y="230242"/>
                    </a:cubicBezTo>
                    <a:cubicBezTo>
                      <a:pt x="419832" y="236550"/>
                      <a:pt x="367966" y="239353"/>
                      <a:pt x="316100" y="241105"/>
                    </a:cubicBezTo>
                    <a:cubicBezTo>
                      <a:pt x="231994" y="244259"/>
                      <a:pt x="148238" y="240054"/>
                      <a:pt x="65533" y="222882"/>
                    </a:cubicBezTo>
                    <a:cubicBezTo>
                      <a:pt x="48712" y="219378"/>
                      <a:pt x="32241" y="213070"/>
                      <a:pt x="15420" y="207813"/>
                    </a:cubicBezTo>
                    <a:cubicBezTo>
                      <a:pt x="4556" y="204309"/>
                      <a:pt x="0" y="197300"/>
                      <a:pt x="0" y="184684"/>
                    </a:cubicBezTo>
                    <a:cubicBezTo>
                      <a:pt x="701" y="123707"/>
                      <a:pt x="350" y="62730"/>
                      <a:pt x="350" y="701"/>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81"/>
              <p:cNvSpPr/>
              <p:nvPr/>
            </p:nvSpPr>
            <p:spPr>
              <a:xfrm>
                <a:off x="4256628" y="4198390"/>
                <a:ext cx="578232" cy="91115"/>
              </a:xfrm>
              <a:custGeom>
                <a:rect b="b" l="l" r="r" t="t"/>
                <a:pathLst>
                  <a:path extrusionOk="0" h="91115" w="578232">
                    <a:moveTo>
                      <a:pt x="0" y="44703"/>
                    </a:moveTo>
                    <a:cubicBezTo>
                      <a:pt x="8060" y="40147"/>
                      <a:pt x="15420" y="33839"/>
                      <a:pt x="23830" y="31737"/>
                    </a:cubicBezTo>
                    <a:cubicBezTo>
                      <a:pt x="60276" y="23326"/>
                      <a:pt x="96723" y="14214"/>
                      <a:pt x="133519" y="8958"/>
                    </a:cubicBezTo>
                    <a:cubicBezTo>
                      <a:pt x="205360" y="-1205"/>
                      <a:pt x="278253" y="-1205"/>
                      <a:pt x="350444" y="1599"/>
                    </a:cubicBezTo>
                    <a:cubicBezTo>
                      <a:pt x="414575" y="4051"/>
                      <a:pt x="479057" y="8607"/>
                      <a:pt x="541436" y="26480"/>
                    </a:cubicBezTo>
                    <a:cubicBezTo>
                      <a:pt x="549847" y="28933"/>
                      <a:pt x="558608" y="32087"/>
                      <a:pt x="566317" y="35942"/>
                    </a:cubicBezTo>
                    <a:cubicBezTo>
                      <a:pt x="571224" y="38395"/>
                      <a:pt x="574728" y="43652"/>
                      <a:pt x="578933" y="47507"/>
                    </a:cubicBezTo>
                    <a:cubicBezTo>
                      <a:pt x="575079" y="51011"/>
                      <a:pt x="571574" y="56268"/>
                      <a:pt x="567018" y="58020"/>
                    </a:cubicBezTo>
                    <a:cubicBezTo>
                      <a:pt x="549847" y="64328"/>
                      <a:pt x="532675" y="70636"/>
                      <a:pt x="514802" y="74491"/>
                    </a:cubicBezTo>
                    <a:cubicBezTo>
                      <a:pt x="457680" y="87107"/>
                      <a:pt x="399506" y="90962"/>
                      <a:pt x="340982" y="93064"/>
                    </a:cubicBezTo>
                    <a:cubicBezTo>
                      <a:pt x="269842" y="95517"/>
                      <a:pt x="198702" y="94116"/>
                      <a:pt x="127912" y="84654"/>
                    </a:cubicBezTo>
                    <a:cubicBezTo>
                      <a:pt x="94269" y="80098"/>
                      <a:pt x="60977" y="72038"/>
                      <a:pt x="28036" y="64328"/>
                    </a:cubicBezTo>
                    <a:cubicBezTo>
                      <a:pt x="18223" y="61875"/>
                      <a:pt x="9462" y="55567"/>
                      <a:pt x="0" y="50661"/>
                    </a:cubicBezTo>
                    <a:cubicBezTo>
                      <a:pt x="0" y="48908"/>
                      <a:pt x="0" y="46806"/>
                      <a:pt x="0" y="44703"/>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81"/>
              <p:cNvSpPr/>
              <p:nvPr/>
            </p:nvSpPr>
            <p:spPr>
              <a:xfrm>
                <a:off x="4256278" y="4503692"/>
                <a:ext cx="578232" cy="63079"/>
              </a:xfrm>
              <a:custGeom>
                <a:rect b="b" l="l" r="r" t="t"/>
                <a:pathLst>
                  <a:path extrusionOk="0" h="63079" w="578232">
                    <a:moveTo>
                      <a:pt x="0" y="19055"/>
                    </a:moveTo>
                    <a:cubicBezTo>
                      <a:pt x="15420" y="7491"/>
                      <a:pt x="30138" y="-3723"/>
                      <a:pt x="50113" y="1183"/>
                    </a:cubicBezTo>
                    <a:cubicBezTo>
                      <a:pt x="110740" y="15201"/>
                      <a:pt x="172068" y="20107"/>
                      <a:pt x="234097" y="22560"/>
                    </a:cubicBezTo>
                    <a:cubicBezTo>
                      <a:pt x="303484" y="25363"/>
                      <a:pt x="373223" y="23611"/>
                      <a:pt x="442260" y="15901"/>
                    </a:cubicBezTo>
                    <a:cubicBezTo>
                      <a:pt x="471698" y="12397"/>
                      <a:pt x="501135" y="7140"/>
                      <a:pt x="530572" y="1183"/>
                    </a:cubicBezTo>
                    <a:cubicBezTo>
                      <a:pt x="548795" y="-2322"/>
                      <a:pt x="562813" y="6439"/>
                      <a:pt x="576480" y="15201"/>
                    </a:cubicBezTo>
                    <a:cubicBezTo>
                      <a:pt x="582788" y="19406"/>
                      <a:pt x="579634" y="24662"/>
                      <a:pt x="574378" y="27116"/>
                    </a:cubicBezTo>
                    <a:cubicBezTo>
                      <a:pt x="564215" y="32372"/>
                      <a:pt x="553701" y="38680"/>
                      <a:pt x="542838" y="40783"/>
                    </a:cubicBezTo>
                    <a:cubicBezTo>
                      <a:pt x="501836" y="48493"/>
                      <a:pt x="460834" y="57955"/>
                      <a:pt x="419481" y="61109"/>
                    </a:cubicBezTo>
                    <a:cubicBezTo>
                      <a:pt x="359906" y="65664"/>
                      <a:pt x="300330" y="67066"/>
                      <a:pt x="240755" y="66015"/>
                    </a:cubicBezTo>
                    <a:cubicBezTo>
                      <a:pt x="173119" y="64963"/>
                      <a:pt x="105484" y="59707"/>
                      <a:pt x="39600" y="41133"/>
                    </a:cubicBezTo>
                    <a:cubicBezTo>
                      <a:pt x="25232" y="37279"/>
                      <a:pt x="10513" y="33774"/>
                      <a:pt x="0" y="19055"/>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81"/>
              <p:cNvSpPr/>
              <p:nvPr/>
            </p:nvSpPr>
            <p:spPr>
              <a:xfrm>
                <a:off x="4258073" y="4776681"/>
                <a:ext cx="574728" cy="56071"/>
              </a:xfrm>
              <a:custGeom>
                <a:rect b="b" l="l" r="r" t="t"/>
                <a:pathLst>
                  <a:path extrusionOk="0" h="56071" w="574728">
                    <a:moveTo>
                      <a:pt x="288723" y="58312"/>
                    </a:moveTo>
                    <a:cubicBezTo>
                      <a:pt x="210223" y="60765"/>
                      <a:pt x="132074" y="57260"/>
                      <a:pt x="54977" y="39738"/>
                    </a:cubicBezTo>
                    <a:cubicBezTo>
                      <a:pt x="38506" y="35883"/>
                      <a:pt x="22736" y="29225"/>
                      <a:pt x="7316" y="22216"/>
                    </a:cubicBezTo>
                    <a:cubicBezTo>
                      <a:pt x="-2496" y="17660"/>
                      <a:pt x="-2146" y="12404"/>
                      <a:pt x="6615" y="6446"/>
                    </a:cubicBezTo>
                    <a:cubicBezTo>
                      <a:pt x="14675" y="1189"/>
                      <a:pt x="22385" y="-1614"/>
                      <a:pt x="32548" y="1540"/>
                    </a:cubicBezTo>
                    <a:cubicBezTo>
                      <a:pt x="82662" y="16609"/>
                      <a:pt x="134177" y="21866"/>
                      <a:pt x="186393" y="25019"/>
                    </a:cubicBezTo>
                    <a:cubicBezTo>
                      <a:pt x="281363" y="30627"/>
                      <a:pt x="376334" y="30276"/>
                      <a:pt x="470953" y="16959"/>
                    </a:cubicBezTo>
                    <a:cubicBezTo>
                      <a:pt x="496886" y="13104"/>
                      <a:pt x="522819" y="7497"/>
                      <a:pt x="548402" y="839"/>
                    </a:cubicBezTo>
                    <a:cubicBezTo>
                      <a:pt x="560667" y="-2315"/>
                      <a:pt x="568027" y="3993"/>
                      <a:pt x="575386" y="10301"/>
                    </a:cubicBezTo>
                    <a:cubicBezTo>
                      <a:pt x="576788" y="11352"/>
                      <a:pt x="574685" y="19763"/>
                      <a:pt x="572232" y="20814"/>
                    </a:cubicBezTo>
                    <a:cubicBezTo>
                      <a:pt x="562069" y="26071"/>
                      <a:pt x="551906" y="31328"/>
                      <a:pt x="540692" y="34481"/>
                    </a:cubicBezTo>
                    <a:cubicBezTo>
                      <a:pt x="488476" y="49901"/>
                      <a:pt x="434507" y="55158"/>
                      <a:pt x="380539" y="57611"/>
                    </a:cubicBezTo>
                    <a:cubicBezTo>
                      <a:pt x="350050" y="59363"/>
                      <a:pt x="319562" y="58312"/>
                      <a:pt x="288723" y="58312"/>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5" name="Google Shape;2045;p81"/>
            <p:cNvGrpSpPr/>
            <p:nvPr/>
          </p:nvGrpSpPr>
          <p:grpSpPr>
            <a:xfrm>
              <a:off x="7382939" y="4199052"/>
              <a:ext cx="579546" cy="856720"/>
              <a:chOff x="7382939" y="4199052"/>
              <a:chExt cx="579546" cy="856720"/>
            </a:xfrm>
          </p:grpSpPr>
          <p:sp>
            <p:nvSpPr>
              <p:cNvPr id="2046" name="Google Shape;2046;p81"/>
              <p:cNvSpPr/>
              <p:nvPr/>
            </p:nvSpPr>
            <p:spPr>
              <a:xfrm>
                <a:off x="7383990" y="4269727"/>
                <a:ext cx="578232" cy="238301"/>
              </a:xfrm>
              <a:custGeom>
                <a:rect b="b" l="l" r="r" t="t"/>
                <a:pathLst>
                  <a:path extrusionOk="0" h="238301" w="578232">
                    <a:moveTo>
                      <a:pt x="0" y="0"/>
                    </a:moveTo>
                    <a:cubicBezTo>
                      <a:pt x="79551" y="31540"/>
                      <a:pt x="162606" y="35395"/>
                      <a:pt x="245661" y="37498"/>
                    </a:cubicBezTo>
                    <a:cubicBezTo>
                      <a:pt x="314699" y="39250"/>
                      <a:pt x="383736" y="38899"/>
                      <a:pt x="452423" y="29437"/>
                    </a:cubicBezTo>
                    <a:cubicBezTo>
                      <a:pt x="473800" y="26634"/>
                      <a:pt x="495528" y="23480"/>
                      <a:pt x="516554" y="18924"/>
                    </a:cubicBezTo>
                    <a:cubicBezTo>
                      <a:pt x="537231" y="14368"/>
                      <a:pt x="557206" y="7359"/>
                      <a:pt x="578583" y="1051"/>
                    </a:cubicBezTo>
                    <a:cubicBezTo>
                      <a:pt x="578583" y="3855"/>
                      <a:pt x="578583" y="8060"/>
                      <a:pt x="578583" y="11915"/>
                    </a:cubicBezTo>
                    <a:cubicBezTo>
                      <a:pt x="578583" y="68687"/>
                      <a:pt x="578233" y="125459"/>
                      <a:pt x="578933" y="182231"/>
                    </a:cubicBezTo>
                    <a:cubicBezTo>
                      <a:pt x="579284" y="196249"/>
                      <a:pt x="574027" y="204659"/>
                      <a:pt x="561762" y="207813"/>
                    </a:cubicBezTo>
                    <a:cubicBezTo>
                      <a:pt x="528820" y="216224"/>
                      <a:pt x="495878" y="225686"/>
                      <a:pt x="462586" y="230592"/>
                    </a:cubicBezTo>
                    <a:cubicBezTo>
                      <a:pt x="391095" y="241105"/>
                      <a:pt x="318904" y="243208"/>
                      <a:pt x="247063" y="240755"/>
                    </a:cubicBezTo>
                    <a:cubicBezTo>
                      <a:pt x="177675" y="238302"/>
                      <a:pt x="108287" y="234797"/>
                      <a:pt x="40651" y="215874"/>
                    </a:cubicBezTo>
                    <a:cubicBezTo>
                      <a:pt x="350" y="204659"/>
                      <a:pt x="0" y="203958"/>
                      <a:pt x="0" y="163307"/>
                    </a:cubicBezTo>
                    <a:cubicBezTo>
                      <a:pt x="0" y="112843"/>
                      <a:pt x="0" y="62379"/>
                      <a:pt x="0" y="12266"/>
                    </a:cubicBezTo>
                    <a:cubicBezTo>
                      <a:pt x="0" y="8411"/>
                      <a:pt x="0" y="4205"/>
                      <a:pt x="0"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81"/>
              <p:cNvSpPr/>
              <p:nvPr/>
            </p:nvSpPr>
            <p:spPr>
              <a:xfrm>
                <a:off x="7384253" y="4813966"/>
                <a:ext cx="578232" cy="241806"/>
              </a:xfrm>
              <a:custGeom>
                <a:rect b="b" l="l" r="r" t="t"/>
                <a:pathLst>
                  <a:path extrusionOk="0" h="241806" w="578232">
                    <a:moveTo>
                      <a:pt x="88" y="0"/>
                    </a:moveTo>
                    <a:cubicBezTo>
                      <a:pt x="49500" y="22428"/>
                      <a:pt x="100665" y="29788"/>
                      <a:pt x="152180" y="32942"/>
                    </a:cubicBezTo>
                    <a:cubicBezTo>
                      <a:pt x="220167" y="37147"/>
                      <a:pt x="288503" y="38899"/>
                      <a:pt x="356489" y="37848"/>
                    </a:cubicBezTo>
                    <a:cubicBezTo>
                      <a:pt x="423073" y="36797"/>
                      <a:pt x="489307" y="30839"/>
                      <a:pt x="553439" y="10513"/>
                    </a:cubicBezTo>
                    <a:cubicBezTo>
                      <a:pt x="561849" y="7710"/>
                      <a:pt x="569909" y="4205"/>
                      <a:pt x="579021" y="701"/>
                    </a:cubicBezTo>
                    <a:cubicBezTo>
                      <a:pt x="579021" y="65183"/>
                      <a:pt x="579372" y="128613"/>
                      <a:pt x="578320" y="192394"/>
                    </a:cubicBezTo>
                    <a:cubicBezTo>
                      <a:pt x="578320" y="197650"/>
                      <a:pt x="571311" y="205711"/>
                      <a:pt x="565704" y="207463"/>
                    </a:cubicBezTo>
                    <a:cubicBezTo>
                      <a:pt x="541173" y="215523"/>
                      <a:pt x="516292" y="224985"/>
                      <a:pt x="491059" y="227789"/>
                    </a:cubicBezTo>
                    <a:cubicBezTo>
                      <a:pt x="436040" y="234447"/>
                      <a:pt x="381020" y="239353"/>
                      <a:pt x="325650" y="241806"/>
                    </a:cubicBezTo>
                    <a:cubicBezTo>
                      <a:pt x="236988" y="246012"/>
                      <a:pt x="148326" y="241106"/>
                      <a:pt x="61065" y="222882"/>
                    </a:cubicBezTo>
                    <a:cubicBezTo>
                      <a:pt x="44244" y="219378"/>
                      <a:pt x="27773" y="213070"/>
                      <a:pt x="11652" y="206412"/>
                    </a:cubicBezTo>
                    <a:cubicBezTo>
                      <a:pt x="6746" y="204309"/>
                      <a:pt x="788" y="196599"/>
                      <a:pt x="438" y="191343"/>
                    </a:cubicBezTo>
                    <a:cubicBezTo>
                      <a:pt x="-263" y="127912"/>
                      <a:pt x="88" y="64832"/>
                      <a:pt x="88"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81"/>
              <p:cNvSpPr/>
              <p:nvPr/>
            </p:nvSpPr>
            <p:spPr>
              <a:xfrm>
                <a:off x="7383640" y="4548680"/>
                <a:ext cx="578232" cy="238301"/>
              </a:xfrm>
              <a:custGeom>
                <a:rect b="b" l="l" r="r" t="t"/>
                <a:pathLst>
                  <a:path extrusionOk="0" h="238301" w="578232">
                    <a:moveTo>
                      <a:pt x="579634" y="1752"/>
                    </a:moveTo>
                    <a:cubicBezTo>
                      <a:pt x="579634" y="63430"/>
                      <a:pt x="579985" y="126510"/>
                      <a:pt x="578933" y="189590"/>
                    </a:cubicBezTo>
                    <a:cubicBezTo>
                      <a:pt x="578933" y="195197"/>
                      <a:pt x="571574" y="203608"/>
                      <a:pt x="565967" y="205710"/>
                    </a:cubicBezTo>
                    <a:cubicBezTo>
                      <a:pt x="540384" y="213771"/>
                      <a:pt x="514802" y="223233"/>
                      <a:pt x="488519" y="226387"/>
                    </a:cubicBezTo>
                    <a:cubicBezTo>
                      <a:pt x="434551" y="233045"/>
                      <a:pt x="380232" y="237250"/>
                      <a:pt x="325562" y="240054"/>
                    </a:cubicBezTo>
                    <a:cubicBezTo>
                      <a:pt x="241806" y="244259"/>
                      <a:pt x="158751" y="239353"/>
                      <a:pt x="76046" y="224284"/>
                    </a:cubicBezTo>
                    <a:cubicBezTo>
                      <a:pt x="55370" y="220429"/>
                      <a:pt x="35044" y="213070"/>
                      <a:pt x="14718" y="206411"/>
                    </a:cubicBezTo>
                    <a:cubicBezTo>
                      <a:pt x="4556" y="203257"/>
                      <a:pt x="0" y="195898"/>
                      <a:pt x="0" y="183983"/>
                    </a:cubicBezTo>
                    <a:cubicBezTo>
                      <a:pt x="701" y="122655"/>
                      <a:pt x="350" y="61328"/>
                      <a:pt x="350" y="0"/>
                    </a:cubicBezTo>
                    <a:cubicBezTo>
                      <a:pt x="99176" y="36096"/>
                      <a:pt x="201856" y="37497"/>
                      <a:pt x="304536" y="37848"/>
                    </a:cubicBezTo>
                    <a:cubicBezTo>
                      <a:pt x="369017" y="37848"/>
                      <a:pt x="433149" y="34343"/>
                      <a:pt x="496579" y="22428"/>
                    </a:cubicBezTo>
                    <a:cubicBezTo>
                      <a:pt x="524614" y="16821"/>
                      <a:pt x="551248" y="8761"/>
                      <a:pt x="579634" y="1752"/>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81"/>
              <p:cNvSpPr/>
              <p:nvPr/>
            </p:nvSpPr>
            <p:spPr>
              <a:xfrm>
                <a:off x="7382939" y="4199052"/>
                <a:ext cx="578232" cy="91115"/>
              </a:xfrm>
              <a:custGeom>
                <a:rect b="b" l="l" r="r" t="t"/>
                <a:pathLst>
                  <a:path extrusionOk="0" h="91115" w="578232">
                    <a:moveTo>
                      <a:pt x="581386" y="49999"/>
                    </a:moveTo>
                    <a:cubicBezTo>
                      <a:pt x="569471" y="55606"/>
                      <a:pt x="557907" y="63666"/>
                      <a:pt x="545291" y="66119"/>
                    </a:cubicBezTo>
                    <a:cubicBezTo>
                      <a:pt x="499032" y="74880"/>
                      <a:pt x="452423" y="83992"/>
                      <a:pt x="405464" y="88898"/>
                    </a:cubicBezTo>
                    <a:cubicBezTo>
                      <a:pt x="362009" y="93454"/>
                      <a:pt x="317853" y="94155"/>
                      <a:pt x="274047" y="93454"/>
                    </a:cubicBezTo>
                    <a:cubicBezTo>
                      <a:pt x="196599" y="92402"/>
                      <a:pt x="118800" y="88898"/>
                      <a:pt x="43455" y="68923"/>
                    </a:cubicBezTo>
                    <a:cubicBezTo>
                      <a:pt x="18223" y="62264"/>
                      <a:pt x="9111" y="57008"/>
                      <a:pt x="0" y="44041"/>
                    </a:cubicBezTo>
                    <a:cubicBezTo>
                      <a:pt x="10163" y="38785"/>
                      <a:pt x="19625" y="31425"/>
                      <a:pt x="30138" y="29323"/>
                    </a:cubicBezTo>
                    <a:cubicBezTo>
                      <a:pt x="64832" y="21262"/>
                      <a:pt x="99877" y="13202"/>
                      <a:pt x="135271" y="8646"/>
                    </a:cubicBezTo>
                    <a:cubicBezTo>
                      <a:pt x="206061" y="-816"/>
                      <a:pt x="277201" y="-1166"/>
                      <a:pt x="348341" y="1287"/>
                    </a:cubicBezTo>
                    <a:cubicBezTo>
                      <a:pt x="410370" y="3390"/>
                      <a:pt x="472398" y="7946"/>
                      <a:pt x="533025" y="23716"/>
                    </a:cubicBezTo>
                    <a:cubicBezTo>
                      <a:pt x="543539" y="26519"/>
                      <a:pt x="554402" y="30024"/>
                      <a:pt x="564215" y="34579"/>
                    </a:cubicBezTo>
                    <a:cubicBezTo>
                      <a:pt x="570172" y="37032"/>
                      <a:pt x="575079" y="41588"/>
                      <a:pt x="580686" y="45443"/>
                    </a:cubicBezTo>
                    <a:cubicBezTo>
                      <a:pt x="581036" y="46845"/>
                      <a:pt x="581386" y="48597"/>
                      <a:pt x="581386" y="49999"/>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81"/>
              <p:cNvSpPr/>
              <p:nvPr/>
            </p:nvSpPr>
            <p:spPr>
              <a:xfrm>
                <a:off x="7383990" y="4504507"/>
                <a:ext cx="578232" cy="63079"/>
              </a:xfrm>
              <a:custGeom>
                <a:rect b="b" l="l" r="r" t="t"/>
                <a:pathLst>
                  <a:path extrusionOk="0" h="63079" w="578232">
                    <a:moveTo>
                      <a:pt x="1051" y="17188"/>
                    </a:moveTo>
                    <a:cubicBezTo>
                      <a:pt x="16821" y="5974"/>
                      <a:pt x="31890" y="-2787"/>
                      <a:pt x="53968" y="1068"/>
                    </a:cubicBezTo>
                    <a:cubicBezTo>
                      <a:pt x="104432" y="9128"/>
                      <a:pt x="154896" y="17188"/>
                      <a:pt x="205711" y="19992"/>
                    </a:cubicBezTo>
                    <a:cubicBezTo>
                      <a:pt x="265286" y="23146"/>
                      <a:pt x="325212" y="22795"/>
                      <a:pt x="384437" y="19642"/>
                    </a:cubicBezTo>
                    <a:cubicBezTo>
                      <a:pt x="432798" y="16838"/>
                      <a:pt x="480809" y="8077"/>
                      <a:pt x="528470" y="718"/>
                    </a:cubicBezTo>
                    <a:cubicBezTo>
                      <a:pt x="547393" y="-2437"/>
                      <a:pt x="561411" y="5273"/>
                      <a:pt x="575780" y="14735"/>
                    </a:cubicBezTo>
                    <a:cubicBezTo>
                      <a:pt x="583139" y="19642"/>
                      <a:pt x="577882" y="24898"/>
                      <a:pt x="572976" y="27351"/>
                    </a:cubicBezTo>
                    <a:cubicBezTo>
                      <a:pt x="559659" y="33309"/>
                      <a:pt x="546693" y="39617"/>
                      <a:pt x="532675" y="43121"/>
                    </a:cubicBezTo>
                    <a:cubicBezTo>
                      <a:pt x="478006" y="57490"/>
                      <a:pt x="421935" y="63797"/>
                      <a:pt x="365864" y="64148"/>
                    </a:cubicBezTo>
                    <a:cubicBezTo>
                      <a:pt x="296476" y="64849"/>
                      <a:pt x="227088" y="64498"/>
                      <a:pt x="157700" y="59943"/>
                    </a:cubicBezTo>
                    <a:cubicBezTo>
                      <a:pt x="114595" y="57139"/>
                      <a:pt x="72191" y="45925"/>
                      <a:pt x="29788" y="37164"/>
                    </a:cubicBezTo>
                    <a:cubicBezTo>
                      <a:pt x="19274" y="35061"/>
                      <a:pt x="9812" y="27702"/>
                      <a:pt x="0" y="22445"/>
                    </a:cubicBezTo>
                    <a:cubicBezTo>
                      <a:pt x="350" y="20693"/>
                      <a:pt x="701" y="18941"/>
                      <a:pt x="1051" y="17188"/>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81"/>
              <p:cNvSpPr/>
              <p:nvPr/>
            </p:nvSpPr>
            <p:spPr>
              <a:xfrm>
                <a:off x="7383640" y="4776200"/>
                <a:ext cx="578232" cy="59575"/>
              </a:xfrm>
              <a:custGeom>
                <a:rect b="b" l="l" r="r" t="t"/>
                <a:pathLst>
                  <a:path extrusionOk="0" h="59575" w="578232">
                    <a:moveTo>
                      <a:pt x="0" y="17440"/>
                    </a:moveTo>
                    <a:cubicBezTo>
                      <a:pt x="11565" y="1670"/>
                      <a:pt x="20326" y="-1834"/>
                      <a:pt x="34343" y="2371"/>
                    </a:cubicBezTo>
                    <a:cubicBezTo>
                      <a:pt x="85859" y="17090"/>
                      <a:pt x="138776" y="22697"/>
                      <a:pt x="192043" y="25851"/>
                    </a:cubicBezTo>
                    <a:cubicBezTo>
                      <a:pt x="280706" y="31108"/>
                      <a:pt x="369368" y="30757"/>
                      <a:pt x="457680" y="19543"/>
                    </a:cubicBezTo>
                    <a:cubicBezTo>
                      <a:pt x="488168" y="15688"/>
                      <a:pt x="517956" y="7978"/>
                      <a:pt x="547744" y="2021"/>
                    </a:cubicBezTo>
                    <a:cubicBezTo>
                      <a:pt x="552300" y="1320"/>
                      <a:pt x="557907" y="-1133"/>
                      <a:pt x="561061" y="619"/>
                    </a:cubicBezTo>
                    <a:cubicBezTo>
                      <a:pt x="568070" y="4123"/>
                      <a:pt x="573677" y="9730"/>
                      <a:pt x="579985" y="14637"/>
                    </a:cubicBezTo>
                    <a:cubicBezTo>
                      <a:pt x="574728" y="19192"/>
                      <a:pt x="569822" y="24800"/>
                      <a:pt x="563514" y="27603"/>
                    </a:cubicBezTo>
                    <a:cubicBezTo>
                      <a:pt x="527418" y="43373"/>
                      <a:pt x="488869" y="48279"/>
                      <a:pt x="450320" y="52835"/>
                    </a:cubicBezTo>
                    <a:cubicBezTo>
                      <a:pt x="372522" y="62297"/>
                      <a:pt x="294723" y="63348"/>
                      <a:pt x="216574" y="59844"/>
                    </a:cubicBezTo>
                    <a:cubicBezTo>
                      <a:pt x="153494" y="57040"/>
                      <a:pt x="90415" y="52485"/>
                      <a:pt x="30138" y="32509"/>
                    </a:cubicBezTo>
                    <a:cubicBezTo>
                      <a:pt x="19975" y="29005"/>
                      <a:pt x="10513" y="22697"/>
                      <a:pt x="0" y="1744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2" name="Google Shape;2052;p81"/>
            <p:cNvGrpSpPr/>
            <p:nvPr/>
          </p:nvGrpSpPr>
          <p:grpSpPr>
            <a:xfrm>
              <a:off x="7412026" y="3028298"/>
              <a:ext cx="508845" cy="635160"/>
              <a:chOff x="7412026" y="3028298"/>
              <a:chExt cx="508845" cy="635160"/>
            </a:xfrm>
          </p:grpSpPr>
          <p:sp>
            <p:nvSpPr>
              <p:cNvPr id="2053" name="Google Shape;2053;p81"/>
              <p:cNvSpPr/>
              <p:nvPr/>
            </p:nvSpPr>
            <p:spPr>
              <a:xfrm>
                <a:off x="7412026" y="3491741"/>
                <a:ext cx="508143" cy="171717"/>
              </a:xfrm>
              <a:custGeom>
                <a:rect b="b" l="l" r="r" t="t"/>
                <a:pathLst>
                  <a:path extrusionOk="0" h="171717" w="508143">
                    <a:moveTo>
                      <a:pt x="350" y="0"/>
                    </a:moveTo>
                    <a:cubicBezTo>
                      <a:pt x="170666" y="34694"/>
                      <a:pt x="339580" y="34344"/>
                      <a:pt x="509896" y="350"/>
                    </a:cubicBezTo>
                    <a:cubicBezTo>
                      <a:pt x="509896" y="1402"/>
                      <a:pt x="510246" y="5257"/>
                      <a:pt x="510246" y="9462"/>
                    </a:cubicBezTo>
                    <a:cubicBezTo>
                      <a:pt x="510246" y="48712"/>
                      <a:pt x="509546" y="87961"/>
                      <a:pt x="510597" y="127211"/>
                    </a:cubicBezTo>
                    <a:cubicBezTo>
                      <a:pt x="510947" y="139477"/>
                      <a:pt x="506041" y="145785"/>
                      <a:pt x="495528" y="148238"/>
                    </a:cubicBezTo>
                    <a:cubicBezTo>
                      <a:pt x="468543" y="153845"/>
                      <a:pt x="441559" y="160854"/>
                      <a:pt x="414225" y="164358"/>
                    </a:cubicBezTo>
                    <a:cubicBezTo>
                      <a:pt x="340632" y="173820"/>
                      <a:pt x="266337" y="174171"/>
                      <a:pt x="192043" y="171718"/>
                    </a:cubicBezTo>
                    <a:cubicBezTo>
                      <a:pt x="136673" y="169965"/>
                      <a:pt x="81303" y="166461"/>
                      <a:pt x="27335" y="152093"/>
                    </a:cubicBezTo>
                    <a:cubicBezTo>
                      <a:pt x="25232" y="151392"/>
                      <a:pt x="23129" y="151041"/>
                      <a:pt x="21027" y="150341"/>
                    </a:cubicBezTo>
                    <a:cubicBezTo>
                      <a:pt x="0" y="143682"/>
                      <a:pt x="0" y="143682"/>
                      <a:pt x="0" y="121254"/>
                    </a:cubicBezTo>
                    <a:cubicBezTo>
                      <a:pt x="0" y="84107"/>
                      <a:pt x="0" y="46960"/>
                      <a:pt x="0" y="9812"/>
                    </a:cubicBezTo>
                    <a:cubicBezTo>
                      <a:pt x="350" y="5607"/>
                      <a:pt x="350" y="1402"/>
                      <a:pt x="350"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81"/>
              <p:cNvSpPr/>
              <p:nvPr/>
            </p:nvSpPr>
            <p:spPr>
              <a:xfrm>
                <a:off x="7412727" y="3284979"/>
                <a:ext cx="508143" cy="171717"/>
              </a:xfrm>
              <a:custGeom>
                <a:rect b="b" l="l" r="r" t="t"/>
                <a:pathLst>
                  <a:path extrusionOk="0" h="171717" w="508143">
                    <a:moveTo>
                      <a:pt x="0" y="0"/>
                    </a:moveTo>
                    <a:cubicBezTo>
                      <a:pt x="169965" y="35044"/>
                      <a:pt x="339230" y="34344"/>
                      <a:pt x="509545" y="350"/>
                    </a:cubicBezTo>
                    <a:cubicBezTo>
                      <a:pt x="509545" y="1051"/>
                      <a:pt x="510247" y="4556"/>
                      <a:pt x="510247" y="8411"/>
                    </a:cubicBezTo>
                    <a:cubicBezTo>
                      <a:pt x="510247" y="48361"/>
                      <a:pt x="509896" y="88662"/>
                      <a:pt x="510597" y="128613"/>
                    </a:cubicBezTo>
                    <a:cubicBezTo>
                      <a:pt x="510597" y="139126"/>
                      <a:pt x="507092" y="145084"/>
                      <a:pt x="497630" y="147186"/>
                    </a:cubicBezTo>
                    <a:cubicBezTo>
                      <a:pt x="466441" y="153845"/>
                      <a:pt x="435251" y="162606"/>
                      <a:pt x="403711" y="165059"/>
                    </a:cubicBezTo>
                    <a:cubicBezTo>
                      <a:pt x="347290" y="169615"/>
                      <a:pt x="290518" y="172418"/>
                      <a:pt x="234097" y="172418"/>
                    </a:cubicBezTo>
                    <a:cubicBezTo>
                      <a:pt x="166461" y="172068"/>
                      <a:pt x="98475" y="169264"/>
                      <a:pt x="32241" y="153144"/>
                    </a:cubicBezTo>
                    <a:cubicBezTo>
                      <a:pt x="30138" y="152794"/>
                      <a:pt x="28036" y="152093"/>
                      <a:pt x="25933" y="151742"/>
                    </a:cubicBezTo>
                    <a:cubicBezTo>
                      <a:pt x="350" y="144383"/>
                      <a:pt x="350" y="144383"/>
                      <a:pt x="350" y="118100"/>
                    </a:cubicBezTo>
                    <a:cubicBezTo>
                      <a:pt x="0" y="78149"/>
                      <a:pt x="0" y="37848"/>
                      <a:pt x="0"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81"/>
              <p:cNvSpPr/>
              <p:nvPr/>
            </p:nvSpPr>
            <p:spPr>
              <a:xfrm>
                <a:off x="7412376" y="3083123"/>
                <a:ext cx="508143" cy="171717"/>
              </a:xfrm>
              <a:custGeom>
                <a:rect b="b" l="l" r="r" t="t"/>
                <a:pathLst>
                  <a:path extrusionOk="0" h="171717" w="508143">
                    <a:moveTo>
                      <a:pt x="0" y="0"/>
                    </a:moveTo>
                    <a:cubicBezTo>
                      <a:pt x="170316" y="35044"/>
                      <a:pt x="339580" y="34694"/>
                      <a:pt x="510246" y="0"/>
                    </a:cubicBezTo>
                    <a:cubicBezTo>
                      <a:pt x="510246" y="2103"/>
                      <a:pt x="510246" y="6308"/>
                      <a:pt x="510246" y="10864"/>
                    </a:cubicBezTo>
                    <a:cubicBezTo>
                      <a:pt x="510246" y="49413"/>
                      <a:pt x="509546" y="87611"/>
                      <a:pt x="510597" y="126160"/>
                    </a:cubicBezTo>
                    <a:cubicBezTo>
                      <a:pt x="510947" y="139126"/>
                      <a:pt x="506041" y="145434"/>
                      <a:pt x="494827" y="147887"/>
                    </a:cubicBezTo>
                    <a:cubicBezTo>
                      <a:pt x="465740" y="153845"/>
                      <a:pt x="436653" y="162256"/>
                      <a:pt x="407216" y="164709"/>
                    </a:cubicBezTo>
                    <a:cubicBezTo>
                      <a:pt x="351495" y="169264"/>
                      <a:pt x="295775" y="172769"/>
                      <a:pt x="240054" y="172418"/>
                    </a:cubicBezTo>
                    <a:cubicBezTo>
                      <a:pt x="170316" y="172068"/>
                      <a:pt x="100227" y="169615"/>
                      <a:pt x="31891" y="152794"/>
                    </a:cubicBezTo>
                    <a:cubicBezTo>
                      <a:pt x="351" y="145084"/>
                      <a:pt x="351" y="145084"/>
                      <a:pt x="351" y="113544"/>
                    </a:cubicBezTo>
                    <a:cubicBezTo>
                      <a:pt x="351" y="78850"/>
                      <a:pt x="351" y="44506"/>
                      <a:pt x="351" y="9812"/>
                    </a:cubicBezTo>
                    <a:cubicBezTo>
                      <a:pt x="0" y="5607"/>
                      <a:pt x="0" y="1402"/>
                      <a:pt x="0"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81"/>
              <p:cNvSpPr/>
              <p:nvPr/>
            </p:nvSpPr>
            <p:spPr>
              <a:xfrm>
                <a:off x="7412376" y="3028298"/>
                <a:ext cx="508143" cy="63079"/>
              </a:xfrm>
              <a:custGeom>
                <a:rect b="b" l="l" r="r" t="t"/>
                <a:pathLst>
                  <a:path extrusionOk="0" h="63079" w="508143">
                    <a:moveTo>
                      <a:pt x="510246" y="35551"/>
                    </a:moveTo>
                    <a:cubicBezTo>
                      <a:pt x="489921" y="40807"/>
                      <a:pt x="469595" y="47816"/>
                      <a:pt x="448919" y="50970"/>
                    </a:cubicBezTo>
                    <a:cubicBezTo>
                      <a:pt x="364462" y="64637"/>
                      <a:pt x="279304" y="67091"/>
                      <a:pt x="193796" y="62885"/>
                    </a:cubicBezTo>
                    <a:cubicBezTo>
                      <a:pt x="141229" y="60432"/>
                      <a:pt x="89013" y="52372"/>
                      <a:pt x="36446" y="45713"/>
                    </a:cubicBezTo>
                    <a:cubicBezTo>
                      <a:pt x="24181" y="44312"/>
                      <a:pt x="12266" y="38004"/>
                      <a:pt x="351" y="34149"/>
                    </a:cubicBezTo>
                    <a:cubicBezTo>
                      <a:pt x="351" y="32747"/>
                      <a:pt x="0" y="30995"/>
                      <a:pt x="0" y="29593"/>
                    </a:cubicBezTo>
                    <a:cubicBezTo>
                      <a:pt x="10163" y="26089"/>
                      <a:pt x="19975" y="20131"/>
                      <a:pt x="30138" y="19080"/>
                    </a:cubicBezTo>
                    <a:cubicBezTo>
                      <a:pt x="81654" y="12071"/>
                      <a:pt x="133169" y="3310"/>
                      <a:pt x="184684" y="1207"/>
                    </a:cubicBezTo>
                    <a:cubicBezTo>
                      <a:pt x="248465" y="-1246"/>
                      <a:pt x="312596" y="156"/>
                      <a:pt x="376377" y="4361"/>
                    </a:cubicBezTo>
                    <a:cubicBezTo>
                      <a:pt x="415977" y="6814"/>
                      <a:pt x="455227" y="16627"/>
                      <a:pt x="494476" y="23636"/>
                    </a:cubicBezTo>
                    <a:cubicBezTo>
                      <a:pt x="499733" y="24687"/>
                      <a:pt x="504289" y="27841"/>
                      <a:pt x="509195" y="29944"/>
                    </a:cubicBezTo>
                    <a:cubicBezTo>
                      <a:pt x="509896" y="31696"/>
                      <a:pt x="510246" y="33448"/>
                      <a:pt x="510246" y="35551"/>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81"/>
              <p:cNvSpPr/>
              <p:nvPr/>
            </p:nvSpPr>
            <p:spPr>
              <a:xfrm>
                <a:off x="7412727" y="3456049"/>
                <a:ext cx="508143" cy="42053"/>
              </a:xfrm>
              <a:custGeom>
                <a:rect b="b" l="l" r="r" t="t"/>
                <a:pathLst>
                  <a:path extrusionOk="0" h="42053" w="508143">
                    <a:moveTo>
                      <a:pt x="701" y="10811"/>
                    </a:moveTo>
                    <a:cubicBezTo>
                      <a:pt x="12966" y="4853"/>
                      <a:pt x="24531" y="-1455"/>
                      <a:pt x="39950" y="298"/>
                    </a:cubicBezTo>
                    <a:cubicBezTo>
                      <a:pt x="95321" y="6255"/>
                      <a:pt x="150691" y="14666"/>
                      <a:pt x="206411" y="16068"/>
                    </a:cubicBezTo>
                    <a:cubicBezTo>
                      <a:pt x="270543" y="17820"/>
                      <a:pt x="335024" y="13614"/>
                      <a:pt x="399156" y="10811"/>
                    </a:cubicBezTo>
                    <a:cubicBezTo>
                      <a:pt x="421584" y="9759"/>
                      <a:pt x="444013" y="5204"/>
                      <a:pt x="466090" y="998"/>
                    </a:cubicBezTo>
                    <a:cubicBezTo>
                      <a:pt x="482561" y="-2156"/>
                      <a:pt x="495528" y="3452"/>
                      <a:pt x="508494" y="11512"/>
                    </a:cubicBezTo>
                    <a:cubicBezTo>
                      <a:pt x="508845" y="13264"/>
                      <a:pt x="508845" y="14666"/>
                      <a:pt x="509195" y="16418"/>
                    </a:cubicBezTo>
                    <a:cubicBezTo>
                      <a:pt x="490972" y="21324"/>
                      <a:pt x="473099" y="28683"/>
                      <a:pt x="454526" y="30786"/>
                    </a:cubicBezTo>
                    <a:cubicBezTo>
                      <a:pt x="404062" y="36744"/>
                      <a:pt x="353598" y="43052"/>
                      <a:pt x="303134" y="44103"/>
                    </a:cubicBezTo>
                    <a:cubicBezTo>
                      <a:pt x="239003" y="45154"/>
                      <a:pt x="174521" y="42351"/>
                      <a:pt x="110390" y="38496"/>
                    </a:cubicBezTo>
                    <a:cubicBezTo>
                      <a:pt x="81303" y="36744"/>
                      <a:pt x="52567" y="29384"/>
                      <a:pt x="23480" y="23777"/>
                    </a:cubicBezTo>
                    <a:cubicBezTo>
                      <a:pt x="15419" y="22375"/>
                      <a:pt x="8060" y="17820"/>
                      <a:pt x="0" y="14666"/>
                    </a:cubicBezTo>
                    <a:cubicBezTo>
                      <a:pt x="701" y="13264"/>
                      <a:pt x="701" y="11862"/>
                      <a:pt x="701" y="10811"/>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81"/>
              <p:cNvSpPr/>
              <p:nvPr/>
            </p:nvSpPr>
            <p:spPr>
              <a:xfrm>
                <a:off x="7412376" y="3251947"/>
                <a:ext cx="508143" cy="42053"/>
              </a:xfrm>
              <a:custGeom>
                <a:rect b="b" l="l" r="r" t="t"/>
                <a:pathLst>
                  <a:path extrusionOk="0" h="42053" w="508143">
                    <a:moveTo>
                      <a:pt x="0" y="10254"/>
                    </a:moveTo>
                    <a:cubicBezTo>
                      <a:pt x="12266" y="2194"/>
                      <a:pt x="22078" y="-1311"/>
                      <a:pt x="36096" y="441"/>
                    </a:cubicBezTo>
                    <a:cubicBezTo>
                      <a:pt x="84107" y="7100"/>
                      <a:pt x="132468" y="14810"/>
                      <a:pt x="180829" y="16912"/>
                    </a:cubicBezTo>
                    <a:cubicBezTo>
                      <a:pt x="238302" y="19365"/>
                      <a:pt x="296125" y="18664"/>
                      <a:pt x="353248" y="15861"/>
                    </a:cubicBezTo>
                    <a:cubicBezTo>
                      <a:pt x="395651" y="13758"/>
                      <a:pt x="437705" y="4997"/>
                      <a:pt x="479758" y="441"/>
                    </a:cubicBezTo>
                    <a:cubicBezTo>
                      <a:pt x="489921" y="-610"/>
                      <a:pt x="500434" y="3946"/>
                      <a:pt x="510597" y="5698"/>
                    </a:cubicBezTo>
                    <a:cubicBezTo>
                      <a:pt x="510597" y="8151"/>
                      <a:pt x="510947" y="10254"/>
                      <a:pt x="510947" y="12707"/>
                    </a:cubicBezTo>
                    <a:cubicBezTo>
                      <a:pt x="494476" y="17613"/>
                      <a:pt x="478706" y="24622"/>
                      <a:pt x="461885" y="26725"/>
                    </a:cubicBezTo>
                    <a:cubicBezTo>
                      <a:pt x="414575" y="32682"/>
                      <a:pt x="367265" y="37939"/>
                      <a:pt x="319605" y="40742"/>
                    </a:cubicBezTo>
                    <a:cubicBezTo>
                      <a:pt x="247414" y="44948"/>
                      <a:pt x="175573" y="42845"/>
                      <a:pt x="103732" y="34434"/>
                    </a:cubicBezTo>
                    <a:cubicBezTo>
                      <a:pt x="74995" y="30930"/>
                      <a:pt x="46609" y="24272"/>
                      <a:pt x="18574" y="18664"/>
                    </a:cubicBezTo>
                    <a:cubicBezTo>
                      <a:pt x="12616" y="17613"/>
                      <a:pt x="7009" y="13758"/>
                      <a:pt x="0" y="10254"/>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9" name="Google Shape;2059;p81"/>
            <p:cNvGrpSpPr/>
            <p:nvPr/>
          </p:nvGrpSpPr>
          <p:grpSpPr>
            <a:xfrm>
              <a:off x="4335829" y="3026004"/>
              <a:ext cx="512349" cy="637454"/>
              <a:chOff x="4335829" y="3026004"/>
              <a:chExt cx="512349" cy="637454"/>
            </a:xfrm>
          </p:grpSpPr>
          <p:sp>
            <p:nvSpPr>
              <p:cNvPr id="2060" name="Google Shape;2060;p81"/>
              <p:cNvSpPr/>
              <p:nvPr/>
            </p:nvSpPr>
            <p:spPr>
              <a:xfrm>
                <a:off x="4337581" y="3491741"/>
                <a:ext cx="508143" cy="171717"/>
              </a:xfrm>
              <a:custGeom>
                <a:rect b="b" l="l" r="r" t="t"/>
                <a:pathLst>
                  <a:path extrusionOk="0" h="171717" w="508143">
                    <a:moveTo>
                      <a:pt x="350" y="0"/>
                    </a:moveTo>
                    <a:cubicBezTo>
                      <a:pt x="170666" y="34344"/>
                      <a:pt x="339931" y="34344"/>
                      <a:pt x="510246" y="0"/>
                    </a:cubicBezTo>
                    <a:cubicBezTo>
                      <a:pt x="510246" y="43455"/>
                      <a:pt x="510597" y="89363"/>
                      <a:pt x="509896" y="135271"/>
                    </a:cubicBezTo>
                    <a:cubicBezTo>
                      <a:pt x="509896" y="139126"/>
                      <a:pt x="502887" y="145084"/>
                      <a:pt x="498331" y="146135"/>
                    </a:cubicBezTo>
                    <a:cubicBezTo>
                      <a:pt x="470296" y="152794"/>
                      <a:pt x="441910" y="159802"/>
                      <a:pt x="413524" y="163657"/>
                    </a:cubicBezTo>
                    <a:cubicBezTo>
                      <a:pt x="339931" y="173470"/>
                      <a:pt x="265637" y="173470"/>
                      <a:pt x="191342" y="171017"/>
                    </a:cubicBezTo>
                    <a:cubicBezTo>
                      <a:pt x="135972" y="169264"/>
                      <a:pt x="80602" y="165760"/>
                      <a:pt x="26634" y="151392"/>
                    </a:cubicBezTo>
                    <a:cubicBezTo>
                      <a:pt x="0" y="144032"/>
                      <a:pt x="0" y="143682"/>
                      <a:pt x="0" y="116347"/>
                    </a:cubicBezTo>
                    <a:cubicBezTo>
                      <a:pt x="350" y="76747"/>
                      <a:pt x="350" y="37147"/>
                      <a:pt x="350"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81"/>
              <p:cNvSpPr/>
              <p:nvPr/>
            </p:nvSpPr>
            <p:spPr>
              <a:xfrm>
                <a:off x="4337581" y="3284979"/>
                <a:ext cx="508143" cy="171717"/>
              </a:xfrm>
              <a:custGeom>
                <a:rect b="b" l="l" r="r" t="t"/>
                <a:pathLst>
                  <a:path extrusionOk="0" h="171717" w="508143">
                    <a:moveTo>
                      <a:pt x="0" y="0"/>
                    </a:moveTo>
                    <a:cubicBezTo>
                      <a:pt x="170666" y="34694"/>
                      <a:pt x="339580" y="35044"/>
                      <a:pt x="510246" y="0"/>
                    </a:cubicBezTo>
                    <a:cubicBezTo>
                      <a:pt x="510246" y="17873"/>
                      <a:pt x="510246" y="37498"/>
                      <a:pt x="510246" y="57473"/>
                    </a:cubicBezTo>
                    <a:cubicBezTo>
                      <a:pt x="510246" y="80602"/>
                      <a:pt x="509195" y="103731"/>
                      <a:pt x="510597" y="126510"/>
                    </a:cubicBezTo>
                    <a:cubicBezTo>
                      <a:pt x="511298" y="139477"/>
                      <a:pt x="506041" y="145785"/>
                      <a:pt x="494476" y="148238"/>
                    </a:cubicBezTo>
                    <a:cubicBezTo>
                      <a:pt x="463988" y="154546"/>
                      <a:pt x="433850" y="162956"/>
                      <a:pt x="403011" y="165410"/>
                    </a:cubicBezTo>
                    <a:cubicBezTo>
                      <a:pt x="346940" y="169965"/>
                      <a:pt x="290518" y="172769"/>
                      <a:pt x="234447" y="172418"/>
                    </a:cubicBezTo>
                    <a:cubicBezTo>
                      <a:pt x="166811" y="172068"/>
                      <a:pt x="98825" y="169264"/>
                      <a:pt x="32591" y="153495"/>
                    </a:cubicBezTo>
                    <a:cubicBezTo>
                      <a:pt x="0" y="145785"/>
                      <a:pt x="0" y="145434"/>
                      <a:pt x="0" y="112493"/>
                    </a:cubicBezTo>
                    <a:cubicBezTo>
                      <a:pt x="0" y="74294"/>
                      <a:pt x="0" y="36446"/>
                      <a:pt x="0"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81"/>
              <p:cNvSpPr/>
              <p:nvPr/>
            </p:nvSpPr>
            <p:spPr>
              <a:xfrm>
                <a:off x="4337931" y="3083123"/>
                <a:ext cx="508143" cy="171717"/>
              </a:xfrm>
              <a:custGeom>
                <a:rect b="b" l="l" r="r" t="t"/>
                <a:pathLst>
                  <a:path extrusionOk="0" h="171717" w="508143">
                    <a:moveTo>
                      <a:pt x="0" y="350"/>
                    </a:moveTo>
                    <a:cubicBezTo>
                      <a:pt x="171017" y="34344"/>
                      <a:pt x="340281" y="35044"/>
                      <a:pt x="510246" y="0"/>
                    </a:cubicBezTo>
                    <a:cubicBezTo>
                      <a:pt x="510246" y="43455"/>
                      <a:pt x="510597" y="89013"/>
                      <a:pt x="509546" y="134921"/>
                    </a:cubicBezTo>
                    <a:cubicBezTo>
                      <a:pt x="509546" y="139126"/>
                      <a:pt x="502537" y="145785"/>
                      <a:pt x="497630" y="147186"/>
                    </a:cubicBezTo>
                    <a:cubicBezTo>
                      <a:pt x="474151" y="153494"/>
                      <a:pt x="450671" y="160854"/>
                      <a:pt x="426841" y="162956"/>
                    </a:cubicBezTo>
                    <a:cubicBezTo>
                      <a:pt x="364462" y="167863"/>
                      <a:pt x="301732" y="172769"/>
                      <a:pt x="239353" y="173119"/>
                    </a:cubicBezTo>
                    <a:cubicBezTo>
                      <a:pt x="169615" y="173119"/>
                      <a:pt x="99526" y="169965"/>
                      <a:pt x="31190" y="153494"/>
                    </a:cubicBezTo>
                    <a:cubicBezTo>
                      <a:pt x="30839" y="153494"/>
                      <a:pt x="30489" y="153494"/>
                      <a:pt x="29788" y="153144"/>
                    </a:cubicBezTo>
                    <a:cubicBezTo>
                      <a:pt x="0" y="145434"/>
                      <a:pt x="0" y="145434"/>
                      <a:pt x="0" y="114946"/>
                    </a:cubicBezTo>
                    <a:cubicBezTo>
                      <a:pt x="0" y="75345"/>
                      <a:pt x="0" y="36446"/>
                      <a:pt x="0" y="35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81"/>
              <p:cNvSpPr/>
              <p:nvPr/>
            </p:nvSpPr>
            <p:spPr>
              <a:xfrm>
                <a:off x="4336530" y="3026004"/>
                <a:ext cx="511648" cy="63079"/>
              </a:xfrm>
              <a:custGeom>
                <a:rect b="b" l="l" r="r" t="t"/>
                <a:pathLst>
                  <a:path extrusionOk="0" h="63079" w="511648">
                    <a:moveTo>
                      <a:pt x="0" y="34691"/>
                    </a:moveTo>
                    <a:cubicBezTo>
                      <a:pt x="24181" y="19972"/>
                      <a:pt x="47660" y="16818"/>
                      <a:pt x="70439" y="12963"/>
                    </a:cubicBezTo>
                    <a:cubicBezTo>
                      <a:pt x="148238" y="698"/>
                      <a:pt x="226737" y="-2106"/>
                      <a:pt x="304886" y="1399"/>
                    </a:cubicBezTo>
                    <a:cubicBezTo>
                      <a:pt x="360957" y="3852"/>
                      <a:pt x="416678" y="11562"/>
                      <a:pt x="472398" y="18220"/>
                    </a:cubicBezTo>
                    <a:cubicBezTo>
                      <a:pt x="486066" y="19972"/>
                      <a:pt x="499032" y="26280"/>
                      <a:pt x="511999" y="30135"/>
                    </a:cubicBezTo>
                    <a:cubicBezTo>
                      <a:pt x="511999" y="31887"/>
                      <a:pt x="511999" y="33990"/>
                      <a:pt x="512349" y="35742"/>
                    </a:cubicBezTo>
                    <a:cubicBezTo>
                      <a:pt x="500084" y="39948"/>
                      <a:pt x="487818" y="45905"/>
                      <a:pt x="474852" y="47657"/>
                    </a:cubicBezTo>
                    <a:cubicBezTo>
                      <a:pt x="428593" y="53965"/>
                      <a:pt x="381984" y="60273"/>
                      <a:pt x="335375" y="63427"/>
                    </a:cubicBezTo>
                    <a:cubicBezTo>
                      <a:pt x="291569" y="66231"/>
                      <a:pt x="247413" y="66231"/>
                      <a:pt x="203608" y="64829"/>
                    </a:cubicBezTo>
                    <a:cubicBezTo>
                      <a:pt x="145434" y="63077"/>
                      <a:pt x="86910" y="59923"/>
                      <a:pt x="30138" y="45204"/>
                    </a:cubicBezTo>
                    <a:cubicBezTo>
                      <a:pt x="21377" y="43452"/>
                      <a:pt x="12616" y="39247"/>
                      <a:pt x="0" y="34691"/>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81"/>
              <p:cNvSpPr/>
              <p:nvPr/>
            </p:nvSpPr>
            <p:spPr>
              <a:xfrm>
                <a:off x="4336530" y="3455466"/>
                <a:ext cx="511648" cy="42053"/>
              </a:xfrm>
              <a:custGeom>
                <a:rect b="b" l="l" r="r" t="t"/>
                <a:pathLst>
                  <a:path extrusionOk="0" h="42053" w="511648">
                    <a:moveTo>
                      <a:pt x="512349" y="15599"/>
                    </a:moveTo>
                    <a:cubicBezTo>
                      <a:pt x="497981" y="20155"/>
                      <a:pt x="483963" y="26813"/>
                      <a:pt x="469244" y="28566"/>
                    </a:cubicBezTo>
                    <a:cubicBezTo>
                      <a:pt x="414926" y="34874"/>
                      <a:pt x="360256" y="42583"/>
                      <a:pt x="305587" y="43985"/>
                    </a:cubicBezTo>
                    <a:cubicBezTo>
                      <a:pt x="241806" y="45737"/>
                      <a:pt x="178026" y="42233"/>
                      <a:pt x="114245" y="38378"/>
                    </a:cubicBezTo>
                    <a:cubicBezTo>
                      <a:pt x="84807" y="36626"/>
                      <a:pt x="55370" y="29266"/>
                      <a:pt x="26283" y="23659"/>
                    </a:cubicBezTo>
                    <a:cubicBezTo>
                      <a:pt x="18223" y="22258"/>
                      <a:pt x="10864" y="17702"/>
                      <a:pt x="0" y="13497"/>
                    </a:cubicBezTo>
                    <a:cubicBezTo>
                      <a:pt x="14368" y="5086"/>
                      <a:pt x="25933" y="-1923"/>
                      <a:pt x="40301" y="530"/>
                    </a:cubicBezTo>
                    <a:cubicBezTo>
                      <a:pt x="104432" y="12796"/>
                      <a:pt x="169615" y="16300"/>
                      <a:pt x="234797" y="17351"/>
                    </a:cubicBezTo>
                    <a:cubicBezTo>
                      <a:pt x="303835" y="18403"/>
                      <a:pt x="372522" y="15950"/>
                      <a:pt x="441209" y="6137"/>
                    </a:cubicBezTo>
                    <a:cubicBezTo>
                      <a:pt x="450320" y="4735"/>
                      <a:pt x="459783" y="3334"/>
                      <a:pt x="468894" y="1231"/>
                    </a:cubicBezTo>
                    <a:cubicBezTo>
                      <a:pt x="485365" y="-2974"/>
                      <a:pt x="498331" y="4385"/>
                      <a:pt x="511648" y="11394"/>
                    </a:cubicBezTo>
                    <a:cubicBezTo>
                      <a:pt x="511999" y="12796"/>
                      <a:pt x="512349" y="14197"/>
                      <a:pt x="512349" y="15599"/>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81"/>
              <p:cNvSpPr/>
              <p:nvPr/>
            </p:nvSpPr>
            <p:spPr>
              <a:xfrm>
                <a:off x="4335829" y="3251897"/>
                <a:ext cx="511648" cy="38548"/>
              </a:xfrm>
              <a:custGeom>
                <a:rect b="b" l="l" r="r" t="t"/>
                <a:pathLst>
                  <a:path extrusionOk="0" h="38548" w="511648">
                    <a:moveTo>
                      <a:pt x="0" y="10654"/>
                    </a:moveTo>
                    <a:cubicBezTo>
                      <a:pt x="14368" y="842"/>
                      <a:pt x="25582" y="-560"/>
                      <a:pt x="39951" y="1192"/>
                    </a:cubicBezTo>
                    <a:cubicBezTo>
                      <a:pt x="89714" y="8201"/>
                      <a:pt x="139827" y="15210"/>
                      <a:pt x="189590" y="16962"/>
                    </a:cubicBezTo>
                    <a:cubicBezTo>
                      <a:pt x="249516" y="19065"/>
                      <a:pt x="309792" y="17312"/>
                      <a:pt x="369718" y="14509"/>
                    </a:cubicBezTo>
                    <a:cubicBezTo>
                      <a:pt x="404763" y="12757"/>
                      <a:pt x="440158" y="6799"/>
                      <a:pt x="474852" y="842"/>
                    </a:cubicBezTo>
                    <a:cubicBezTo>
                      <a:pt x="488869" y="-1612"/>
                      <a:pt x="499733" y="1192"/>
                      <a:pt x="513751" y="10654"/>
                    </a:cubicBezTo>
                    <a:cubicBezTo>
                      <a:pt x="501836" y="15210"/>
                      <a:pt x="492724" y="20466"/>
                      <a:pt x="482912" y="21868"/>
                    </a:cubicBezTo>
                    <a:cubicBezTo>
                      <a:pt x="434901" y="28527"/>
                      <a:pt x="386890" y="37638"/>
                      <a:pt x="338529" y="39390"/>
                    </a:cubicBezTo>
                    <a:cubicBezTo>
                      <a:pt x="270192" y="41843"/>
                      <a:pt x="201155" y="40091"/>
                      <a:pt x="132818" y="36937"/>
                    </a:cubicBezTo>
                    <a:cubicBezTo>
                      <a:pt x="96372" y="35185"/>
                      <a:pt x="60627" y="26424"/>
                      <a:pt x="24531" y="20116"/>
                    </a:cubicBezTo>
                    <a:cubicBezTo>
                      <a:pt x="16821" y="19065"/>
                      <a:pt x="9812" y="14509"/>
                      <a:pt x="0" y="10654"/>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66" name="Google Shape;2066;p81"/>
          <p:cNvGrpSpPr/>
          <p:nvPr/>
        </p:nvGrpSpPr>
        <p:grpSpPr>
          <a:xfrm>
            <a:off x="6557958" y="1876041"/>
            <a:ext cx="1990630" cy="376836"/>
            <a:chOff x="-475010" y="1114178"/>
            <a:chExt cx="4241700" cy="502448"/>
          </a:xfrm>
        </p:grpSpPr>
        <p:sp>
          <p:nvSpPr>
            <p:cNvPr id="2067" name="Google Shape;2067;p81"/>
            <p:cNvSpPr txBox="1"/>
            <p:nvPr/>
          </p:nvSpPr>
          <p:spPr>
            <a:xfrm>
              <a:off x="-475010" y="1114178"/>
              <a:ext cx="4241700" cy="3180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Nominal</a:t>
              </a:r>
              <a:endParaRPr b="1" i="0" sz="1100" u="none" cap="none" strike="noStrike">
                <a:solidFill>
                  <a:srgbClr val="000000"/>
                </a:solidFill>
                <a:latin typeface="Arial"/>
                <a:ea typeface="Arial"/>
                <a:cs typeface="Arial"/>
                <a:sym typeface="Arial"/>
              </a:endParaRPr>
            </a:p>
          </p:txBody>
        </p:sp>
        <p:sp>
          <p:nvSpPr>
            <p:cNvPr id="2068" name="Google Shape;2068;p81"/>
            <p:cNvSpPr txBox="1"/>
            <p:nvPr/>
          </p:nvSpPr>
          <p:spPr>
            <a:xfrm>
              <a:off x="-475010" y="1339726"/>
              <a:ext cx="4226400" cy="27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2069" name="Google Shape;2069;p81"/>
          <p:cNvSpPr/>
          <p:nvPr/>
        </p:nvSpPr>
        <p:spPr>
          <a:xfrm>
            <a:off x="7340927" y="1436419"/>
            <a:ext cx="424500" cy="424500"/>
          </a:xfrm>
          <a:prstGeom prst="ellipse">
            <a:avLst/>
          </a:prstGeom>
          <a:solidFill>
            <a:srgbClr val="127B8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grpSp>
        <p:nvGrpSpPr>
          <p:cNvPr id="2070" name="Google Shape;2070;p81"/>
          <p:cNvGrpSpPr/>
          <p:nvPr/>
        </p:nvGrpSpPr>
        <p:grpSpPr>
          <a:xfrm>
            <a:off x="6557958" y="3772649"/>
            <a:ext cx="1990630" cy="376836"/>
            <a:chOff x="-475010" y="1114178"/>
            <a:chExt cx="4241700" cy="502448"/>
          </a:xfrm>
        </p:grpSpPr>
        <p:sp>
          <p:nvSpPr>
            <p:cNvPr id="2071" name="Google Shape;2071;p81"/>
            <p:cNvSpPr txBox="1"/>
            <p:nvPr/>
          </p:nvSpPr>
          <p:spPr>
            <a:xfrm>
              <a:off x="-475010" y="1114178"/>
              <a:ext cx="4241700" cy="3180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Ordinal</a:t>
              </a:r>
              <a:endParaRPr b="1" i="0" sz="1100" u="none" cap="none" strike="noStrike">
                <a:solidFill>
                  <a:srgbClr val="000000"/>
                </a:solidFill>
                <a:latin typeface="Arial"/>
                <a:ea typeface="Arial"/>
                <a:cs typeface="Arial"/>
                <a:sym typeface="Arial"/>
              </a:endParaRPr>
            </a:p>
          </p:txBody>
        </p:sp>
        <p:sp>
          <p:nvSpPr>
            <p:cNvPr id="2072" name="Google Shape;2072;p81"/>
            <p:cNvSpPr txBox="1"/>
            <p:nvPr/>
          </p:nvSpPr>
          <p:spPr>
            <a:xfrm>
              <a:off x="-475010" y="1339726"/>
              <a:ext cx="4226400" cy="27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grpSp>
      <p:sp>
        <p:nvSpPr>
          <p:cNvPr id="2073" name="Google Shape;2073;p81"/>
          <p:cNvSpPr/>
          <p:nvPr/>
        </p:nvSpPr>
        <p:spPr>
          <a:xfrm>
            <a:off x="7340927" y="3322525"/>
            <a:ext cx="424500" cy="4245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grpSp>
        <p:nvGrpSpPr>
          <p:cNvPr id="2074" name="Google Shape;2074;p81"/>
          <p:cNvGrpSpPr/>
          <p:nvPr/>
        </p:nvGrpSpPr>
        <p:grpSpPr>
          <a:xfrm>
            <a:off x="630412" y="1882710"/>
            <a:ext cx="1990630" cy="376836"/>
            <a:chOff x="-475010" y="1114178"/>
            <a:chExt cx="4241700" cy="502448"/>
          </a:xfrm>
        </p:grpSpPr>
        <p:sp>
          <p:nvSpPr>
            <p:cNvPr id="2075" name="Google Shape;2075;p81"/>
            <p:cNvSpPr txBox="1"/>
            <p:nvPr/>
          </p:nvSpPr>
          <p:spPr>
            <a:xfrm>
              <a:off x="-475010" y="1114178"/>
              <a:ext cx="4241700" cy="3180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Discrete</a:t>
              </a:r>
              <a:endParaRPr b="1" i="0" sz="1100" u="none" cap="none" strike="noStrike">
                <a:solidFill>
                  <a:srgbClr val="000000"/>
                </a:solidFill>
                <a:latin typeface="Arial"/>
                <a:ea typeface="Arial"/>
                <a:cs typeface="Arial"/>
                <a:sym typeface="Arial"/>
              </a:endParaRPr>
            </a:p>
          </p:txBody>
        </p:sp>
        <p:sp>
          <p:nvSpPr>
            <p:cNvPr id="2076" name="Google Shape;2076;p81"/>
            <p:cNvSpPr txBox="1"/>
            <p:nvPr/>
          </p:nvSpPr>
          <p:spPr>
            <a:xfrm>
              <a:off x="-475010" y="1339726"/>
              <a:ext cx="4226400" cy="27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grpSp>
      <p:sp>
        <p:nvSpPr>
          <p:cNvPr id="2077" name="Google Shape;2077;p81"/>
          <p:cNvSpPr/>
          <p:nvPr/>
        </p:nvSpPr>
        <p:spPr>
          <a:xfrm>
            <a:off x="1413382" y="1443088"/>
            <a:ext cx="424500" cy="424500"/>
          </a:xfrm>
          <a:prstGeom prst="ellipse">
            <a:avLst/>
          </a:prstGeom>
          <a:solidFill>
            <a:srgbClr val="F9B01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5AB4C1"/>
              </a:solidFill>
              <a:latin typeface="Arial"/>
              <a:ea typeface="Arial"/>
              <a:cs typeface="Arial"/>
              <a:sym typeface="Arial"/>
            </a:endParaRPr>
          </a:p>
        </p:txBody>
      </p:sp>
      <p:grpSp>
        <p:nvGrpSpPr>
          <p:cNvPr id="2078" name="Google Shape;2078;p81"/>
          <p:cNvGrpSpPr/>
          <p:nvPr/>
        </p:nvGrpSpPr>
        <p:grpSpPr>
          <a:xfrm>
            <a:off x="630412" y="3779319"/>
            <a:ext cx="1990630" cy="376836"/>
            <a:chOff x="-475010" y="1114178"/>
            <a:chExt cx="4241700" cy="502448"/>
          </a:xfrm>
        </p:grpSpPr>
        <p:sp>
          <p:nvSpPr>
            <p:cNvPr id="2079" name="Google Shape;2079;p81"/>
            <p:cNvSpPr txBox="1"/>
            <p:nvPr/>
          </p:nvSpPr>
          <p:spPr>
            <a:xfrm>
              <a:off x="-475010" y="1114178"/>
              <a:ext cx="4241700" cy="3180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Continuous</a:t>
              </a:r>
              <a:endParaRPr b="1" i="0" sz="1100" u="none" cap="none" strike="noStrike">
                <a:solidFill>
                  <a:srgbClr val="000000"/>
                </a:solidFill>
                <a:latin typeface="Arial"/>
                <a:ea typeface="Arial"/>
                <a:cs typeface="Arial"/>
                <a:sym typeface="Arial"/>
              </a:endParaRPr>
            </a:p>
          </p:txBody>
        </p:sp>
        <p:sp>
          <p:nvSpPr>
            <p:cNvPr id="2080" name="Google Shape;2080;p81"/>
            <p:cNvSpPr txBox="1"/>
            <p:nvPr/>
          </p:nvSpPr>
          <p:spPr>
            <a:xfrm>
              <a:off x="-475010" y="1339726"/>
              <a:ext cx="4226400" cy="27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2081" name="Google Shape;2081;p81"/>
          <p:cNvSpPr/>
          <p:nvPr/>
        </p:nvSpPr>
        <p:spPr>
          <a:xfrm>
            <a:off x="1413382" y="3339698"/>
            <a:ext cx="424500" cy="424500"/>
          </a:xfrm>
          <a:prstGeom prst="ellipse">
            <a:avLst/>
          </a:prstGeom>
          <a:solidFill>
            <a:srgbClr val="124B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082" name="Google Shape;2082;p81"/>
          <p:cNvSpPr/>
          <p:nvPr/>
        </p:nvSpPr>
        <p:spPr>
          <a:xfrm rot="-975612">
            <a:off x="1498795" y="3431250"/>
            <a:ext cx="255524" cy="215546"/>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083" name="Google Shape;2083;p81"/>
          <p:cNvSpPr txBox="1"/>
          <p:nvPr/>
        </p:nvSpPr>
        <p:spPr>
          <a:xfrm>
            <a:off x="6691543" y="2093758"/>
            <a:ext cx="2390400" cy="11313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rgbClr val="0C0C0C"/>
                </a:solidFill>
                <a:latin typeface="Cambria"/>
                <a:ea typeface="Cambria"/>
                <a:cs typeface="Cambria"/>
                <a:sym typeface="Cambria"/>
              </a:rPr>
              <a:t>It represent qualitative information without order. Value represent a discrete units.</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rPr b="1" i="0" lang="en-US" sz="1100" u="none" cap="none" strike="noStrike">
                <a:solidFill>
                  <a:srgbClr val="0C0C0C"/>
                </a:solidFill>
                <a:latin typeface="Cambria"/>
                <a:ea typeface="Cambria"/>
                <a:cs typeface="Cambria"/>
                <a:sym typeface="Cambria"/>
              </a:rPr>
              <a:t>Like  </a:t>
            </a:r>
            <a:r>
              <a:rPr b="0" i="0" lang="en-US" sz="1100" u="none" cap="none" strike="noStrike">
                <a:solidFill>
                  <a:srgbClr val="0C0C0C"/>
                </a:solidFill>
                <a:latin typeface="Cambria"/>
                <a:ea typeface="Cambria"/>
                <a:cs typeface="Cambria"/>
                <a:sym typeface="Cambria"/>
              </a:rPr>
              <a:t>Gender: Male/Female ,Eye colour.</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84" name="Google Shape;2084;p81"/>
          <p:cNvSpPr txBox="1"/>
          <p:nvPr/>
        </p:nvSpPr>
        <p:spPr>
          <a:xfrm>
            <a:off x="6294268" y="3956606"/>
            <a:ext cx="2849700" cy="9159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rgbClr val="0C0C0C"/>
                </a:solidFill>
                <a:latin typeface="Cambria"/>
                <a:ea typeface="Cambria"/>
                <a:cs typeface="Cambria"/>
                <a:sym typeface="Cambria"/>
              </a:rPr>
              <a:t>It represent qualitative information with order.  It indicate the measurement classification are different and can be ranked. Lets say Economic status: high/medium/low which can ordered as low,medium,high.</a:t>
            </a:r>
            <a:endParaRPr b="0" i="0" sz="1100" u="none" cap="none" strike="noStrike">
              <a:solidFill>
                <a:srgbClr val="0C0C0C"/>
              </a:solidFill>
              <a:latin typeface="Arial"/>
              <a:ea typeface="Arial"/>
              <a:cs typeface="Arial"/>
              <a:sym typeface="Arial"/>
            </a:endParaRPr>
          </a:p>
        </p:txBody>
      </p:sp>
      <p:sp>
        <p:nvSpPr>
          <p:cNvPr id="2085" name="Google Shape;2085;p81"/>
          <p:cNvSpPr txBox="1"/>
          <p:nvPr/>
        </p:nvSpPr>
        <p:spPr>
          <a:xfrm>
            <a:off x="419470" y="3956606"/>
            <a:ext cx="2278800" cy="6234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rgbClr val="0C0C0C"/>
                </a:solidFill>
                <a:latin typeface="Cambria"/>
                <a:ea typeface="Cambria"/>
                <a:cs typeface="Cambria"/>
                <a:sym typeface="Cambria"/>
              </a:rPr>
              <a:t>A number within a range of a value is usually measured, such as height.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86" name="Google Shape;2086;p81"/>
          <p:cNvSpPr txBox="1"/>
          <p:nvPr/>
        </p:nvSpPr>
        <p:spPr>
          <a:xfrm>
            <a:off x="492711" y="2113543"/>
            <a:ext cx="2205600" cy="7464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rgbClr val="0C0C0C"/>
                </a:solidFill>
                <a:latin typeface="Cambria"/>
                <a:ea typeface="Cambria"/>
                <a:cs typeface="Cambria"/>
                <a:sym typeface="Cambria"/>
              </a:rPr>
              <a:t>It has a discrete value that means it take only counted value not a decimal values. Like count of student in class</a:t>
            </a:r>
            <a:endParaRPr b="0" i="0" sz="1100" u="none" cap="none" strike="noStrike">
              <a:solidFill>
                <a:srgbClr val="0C0C0C"/>
              </a:solidFill>
              <a:latin typeface="Arial"/>
              <a:ea typeface="Arial"/>
              <a:cs typeface="Arial"/>
              <a:sym typeface="Arial"/>
            </a:endParaRPr>
          </a:p>
        </p:txBody>
      </p:sp>
      <p:pic>
        <p:nvPicPr>
          <p:cNvPr descr="Image result for ordinal data icon" id="2087" name="Google Shape;2087;p81"/>
          <p:cNvPicPr preferRelativeResize="0"/>
          <p:nvPr/>
        </p:nvPicPr>
        <p:blipFill rotWithShape="1">
          <a:blip r:embed="rId3">
            <a:alphaModFix/>
          </a:blip>
          <a:srcRect b="0" l="0" r="0" t="0"/>
          <a:stretch/>
        </p:blipFill>
        <p:spPr>
          <a:xfrm>
            <a:off x="7409464" y="3405544"/>
            <a:ext cx="295913" cy="279616"/>
          </a:xfrm>
          <a:prstGeom prst="rect">
            <a:avLst/>
          </a:prstGeom>
          <a:noFill/>
          <a:ln>
            <a:noFill/>
          </a:ln>
        </p:spPr>
      </p:pic>
      <p:pic>
        <p:nvPicPr>
          <p:cNvPr descr="Image result for nominal data icon" id="2088" name="Google Shape;2088;p81"/>
          <p:cNvPicPr preferRelativeResize="0"/>
          <p:nvPr/>
        </p:nvPicPr>
        <p:blipFill rotWithShape="1">
          <a:blip r:embed="rId4">
            <a:alphaModFix/>
          </a:blip>
          <a:srcRect b="0" l="0" r="0" t="0"/>
          <a:stretch/>
        </p:blipFill>
        <p:spPr>
          <a:xfrm>
            <a:off x="7424675" y="1511537"/>
            <a:ext cx="294458" cy="294458"/>
          </a:xfrm>
          <a:prstGeom prst="rect">
            <a:avLst/>
          </a:prstGeom>
          <a:noFill/>
          <a:ln>
            <a:noFill/>
          </a:ln>
        </p:spPr>
      </p:pic>
      <p:sp>
        <p:nvSpPr>
          <p:cNvPr id="2089" name="Google Shape;2089;p81"/>
          <p:cNvSpPr/>
          <p:nvPr/>
        </p:nvSpPr>
        <p:spPr>
          <a:xfrm>
            <a:off x="1508240" y="1551064"/>
            <a:ext cx="226800" cy="1863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2090" name="Google Shape;2090;p81"/>
          <p:cNvSpPr txBox="1"/>
          <p:nvPr/>
        </p:nvSpPr>
        <p:spPr>
          <a:xfrm>
            <a:off x="3282518" y="985669"/>
            <a:ext cx="27765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latin typeface="Arial"/>
                <a:ea typeface="Arial"/>
                <a:cs typeface="Arial"/>
                <a:sym typeface="Arial"/>
              </a:rPr>
              <a:t>Types of Data</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82"/>
          <p:cNvSpPr txBox="1"/>
          <p:nvPr>
            <p:ph idx="1" type="body"/>
          </p:nvPr>
        </p:nvSpPr>
        <p:spPr>
          <a:xfrm>
            <a:off x="2510162" y="256202"/>
            <a:ext cx="4556100" cy="627900"/>
          </a:xfrm>
          <a:prstGeom prst="rect">
            <a:avLst/>
          </a:prstGeom>
          <a:solidFill>
            <a:srgbClr val="DDD9C3"/>
          </a:solidFill>
          <a:ln>
            <a:noFill/>
          </a:ln>
        </p:spPr>
        <p:txBody>
          <a:bodyPr anchorCtr="0" anchor="ctr" bIns="34275" lIns="68575" spcFirstLastPara="1" rIns="68575" wrap="square" tIns="34275">
            <a:normAutofit lnSpcReduction="10000"/>
          </a:bodyPr>
          <a:lstStyle/>
          <a:p>
            <a:pPr indent="0" lvl="0" marL="0" rtl="0" algn="ctr">
              <a:lnSpc>
                <a:spcPct val="90000"/>
              </a:lnSpc>
              <a:spcBef>
                <a:spcPts val="0"/>
              </a:spcBef>
              <a:spcAft>
                <a:spcPts val="450"/>
              </a:spcAft>
              <a:buClr>
                <a:srgbClr val="0C3248"/>
              </a:buClr>
              <a:buSzPts val="4100"/>
              <a:buNone/>
            </a:pPr>
            <a:r>
              <a:rPr b="1" lang="en-US">
                <a:solidFill>
                  <a:srgbClr val="0C3248"/>
                </a:solidFill>
              </a:rPr>
              <a:t>Derived Metrics</a:t>
            </a:r>
            <a:endParaRPr/>
          </a:p>
        </p:txBody>
      </p:sp>
      <p:sp>
        <p:nvSpPr>
          <p:cNvPr id="2096" name="Google Shape;2096;p82"/>
          <p:cNvSpPr/>
          <p:nvPr/>
        </p:nvSpPr>
        <p:spPr>
          <a:xfrm>
            <a:off x="4623589" y="1674601"/>
            <a:ext cx="3915000" cy="513000"/>
          </a:xfrm>
          <a:prstGeom prst="rect">
            <a:avLst/>
          </a:prstGeom>
          <a:solidFill>
            <a:srgbClr val="124B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Feature Binning</a:t>
            </a:r>
            <a:endParaRPr b="1" i="0" sz="1400" u="none" cap="none" strike="noStrike">
              <a:solidFill>
                <a:srgbClr val="FFFFFF"/>
              </a:solidFill>
              <a:latin typeface="Arial"/>
              <a:ea typeface="Arial"/>
              <a:cs typeface="Arial"/>
              <a:sym typeface="Arial"/>
            </a:endParaRPr>
          </a:p>
        </p:txBody>
      </p:sp>
      <p:sp>
        <p:nvSpPr>
          <p:cNvPr id="2097" name="Google Shape;2097;p82"/>
          <p:cNvSpPr/>
          <p:nvPr/>
        </p:nvSpPr>
        <p:spPr>
          <a:xfrm>
            <a:off x="657383" y="2239765"/>
            <a:ext cx="3915000" cy="513000"/>
          </a:xfrm>
          <a:prstGeom prst="rect">
            <a:avLst/>
          </a:prstGeom>
          <a:solidFill>
            <a:srgbClr val="FF9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098" name="Google Shape;2098;p82"/>
          <p:cNvSpPr/>
          <p:nvPr/>
        </p:nvSpPr>
        <p:spPr>
          <a:xfrm>
            <a:off x="4555744" y="2773162"/>
            <a:ext cx="3915000" cy="513000"/>
          </a:xfrm>
          <a:prstGeom prst="rect">
            <a:avLst/>
          </a:prstGeom>
          <a:solidFill>
            <a:srgbClr val="124B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099" name="Google Shape;2099;p82"/>
          <p:cNvSpPr/>
          <p:nvPr/>
        </p:nvSpPr>
        <p:spPr>
          <a:xfrm>
            <a:off x="673256" y="3259599"/>
            <a:ext cx="3915000" cy="513000"/>
          </a:xfrm>
          <a:prstGeom prst="rect">
            <a:avLst/>
          </a:prstGeom>
          <a:solidFill>
            <a:srgbClr val="FF9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descr="D:\Fullppt\005-PNG이미지\magnifying-glass-189254.png" id="2100" name="Google Shape;2100;p82"/>
          <p:cNvPicPr preferRelativeResize="0"/>
          <p:nvPr/>
        </p:nvPicPr>
        <p:blipFill rotWithShape="1">
          <a:blip r:embed="rId3">
            <a:alphaModFix/>
          </a:blip>
          <a:srcRect b="0" l="0" r="0" t="0"/>
          <a:stretch/>
        </p:blipFill>
        <p:spPr>
          <a:xfrm flipH="1">
            <a:off x="3447795" y="1609778"/>
            <a:ext cx="3618403" cy="3556213"/>
          </a:xfrm>
          <a:prstGeom prst="rect">
            <a:avLst/>
          </a:prstGeom>
          <a:noFill/>
          <a:ln>
            <a:noFill/>
          </a:ln>
        </p:spPr>
      </p:pic>
      <p:grpSp>
        <p:nvGrpSpPr>
          <p:cNvPr id="2101" name="Google Shape;2101;p82"/>
          <p:cNvGrpSpPr/>
          <p:nvPr/>
        </p:nvGrpSpPr>
        <p:grpSpPr>
          <a:xfrm>
            <a:off x="3600286" y="1730561"/>
            <a:ext cx="2025000" cy="2081970"/>
            <a:chOff x="7794000" y="1096324"/>
            <a:chExt cx="2700000" cy="2700000"/>
          </a:xfrm>
        </p:grpSpPr>
        <p:sp>
          <p:nvSpPr>
            <p:cNvPr id="2102" name="Google Shape;2102;p82"/>
            <p:cNvSpPr/>
            <p:nvPr/>
          </p:nvSpPr>
          <p:spPr>
            <a:xfrm>
              <a:off x="7794281" y="1756756"/>
              <a:ext cx="2699438" cy="684000"/>
            </a:xfrm>
            <a:custGeom>
              <a:rect b="b" l="l" r="r" t="t"/>
              <a:pathLst>
                <a:path extrusionOk="0" h="684000" w="2699438">
                  <a:moveTo>
                    <a:pt x="190650" y="0"/>
                  </a:moveTo>
                  <a:lnTo>
                    <a:pt x="2508788" y="0"/>
                  </a:lnTo>
                  <a:cubicBezTo>
                    <a:pt x="2629645" y="199728"/>
                    <a:pt x="2698697" y="433837"/>
                    <a:pt x="2699438" y="684000"/>
                  </a:cubicBezTo>
                  <a:lnTo>
                    <a:pt x="0" y="684000"/>
                  </a:lnTo>
                  <a:cubicBezTo>
                    <a:pt x="741" y="433837"/>
                    <a:pt x="69793" y="199728"/>
                    <a:pt x="190650" y="0"/>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103" name="Google Shape;2103;p82"/>
            <p:cNvSpPr/>
            <p:nvPr/>
          </p:nvSpPr>
          <p:spPr>
            <a:xfrm>
              <a:off x="7794000" y="2440756"/>
              <a:ext cx="2700000" cy="684000"/>
            </a:xfrm>
            <a:custGeom>
              <a:rect b="b" l="l" r="r" t="t"/>
              <a:pathLst>
                <a:path extrusionOk="0" h="684000" w="2700000">
                  <a:moveTo>
                    <a:pt x="281" y="0"/>
                  </a:moveTo>
                  <a:lnTo>
                    <a:pt x="2699719" y="0"/>
                  </a:lnTo>
                  <a:cubicBezTo>
                    <a:pt x="2699996" y="1855"/>
                    <a:pt x="2700000" y="3711"/>
                    <a:pt x="2700000" y="5568"/>
                  </a:cubicBezTo>
                  <a:cubicBezTo>
                    <a:pt x="2700000" y="253162"/>
                    <a:pt x="2633347" y="485188"/>
                    <a:pt x="2515834" y="684000"/>
                  </a:cubicBezTo>
                  <a:lnTo>
                    <a:pt x="184166" y="684000"/>
                  </a:lnTo>
                  <a:cubicBezTo>
                    <a:pt x="66654" y="485188"/>
                    <a:pt x="0" y="253162"/>
                    <a:pt x="0" y="5568"/>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104" name="Google Shape;2104;p82"/>
            <p:cNvSpPr/>
            <p:nvPr/>
          </p:nvSpPr>
          <p:spPr>
            <a:xfrm>
              <a:off x="7978166" y="3124756"/>
              <a:ext cx="2331668" cy="671568"/>
            </a:xfrm>
            <a:custGeom>
              <a:rect b="b" l="l" r="r" t="t"/>
              <a:pathLst>
                <a:path extrusionOk="0" h="671568" w="2331668">
                  <a:moveTo>
                    <a:pt x="0" y="0"/>
                  </a:moveTo>
                  <a:lnTo>
                    <a:pt x="2331668" y="0"/>
                  </a:lnTo>
                  <a:cubicBezTo>
                    <a:pt x="2098837" y="401928"/>
                    <a:pt x="1663824" y="671568"/>
                    <a:pt x="1165834" y="671568"/>
                  </a:cubicBezTo>
                  <a:cubicBezTo>
                    <a:pt x="667844" y="671568"/>
                    <a:pt x="232831" y="401928"/>
                    <a:pt x="0" y="0"/>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105" name="Google Shape;2105;p82"/>
            <p:cNvSpPr/>
            <p:nvPr/>
          </p:nvSpPr>
          <p:spPr>
            <a:xfrm>
              <a:off x="7984931" y="1096324"/>
              <a:ext cx="2318138" cy="660432"/>
            </a:xfrm>
            <a:custGeom>
              <a:rect b="b" l="l" r="r" t="t"/>
              <a:pathLst>
                <a:path extrusionOk="0" h="660432" w="2318138">
                  <a:moveTo>
                    <a:pt x="1159069" y="0"/>
                  </a:moveTo>
                  <a:cubicBezTo>
                    <a:pt x="1652397" y="0"/>
                    <a:pt x="2083921" y="264615"/>
                    <a:pt x="2318138" y="660432"/>
                  </a:cubicBezTo>
                  <a:lnTo>
                    <a:pt x="0" y="660432"/>
                  </a:lnTo>
                  <a:cubicBezTo>
                    <a:pt x="234217" y="264615"/>
                    <a:pt x="665741" y="0"/>
                    <a:pt x="1159069" y="0"/>
                  </a:cubicBezTo>
                  <a:close/>
                </a:path>
              </a:pathLst>
            </a:custGeom>
            <a:solidFill>
              <a:srgbClr val="124B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grpSp>
      <p:grpSp>
        <p:nvGrpSpPr>
          <p:cNvPr id="2106" name="Google Shape;2106;p82"/>
          <p:cNvGrpSpPr/>
          <p:nvPr/>
        </p:nvGrpSpPr>
        <p:grpSpPr>
          <a:xfrm>
            <a:off x="5822472" y="1402029"/>
            <a:ext cx="2567747" cy="370445"/>
            <a:chOff x="803640" y="3362835"/>
            <a:chExt cx="2059800" cy="493927"/>
          </a:xfrm>
        </p:grpSpPr>
        <p:sp>
          <p:nvSpPr>
            <p:cNvPr id="2107" name="Google Shape;2107;p82"/>
            <p:cNvSpPr txBox="1"/>
            <p:nvPr/>
          </p:nvSpPr>
          <p:spPr>
            <a:xfrm>
              <a:off x="803640" y="3579862"/>
              <a:ext cx="20598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2108" name="Google Shape;2108;p82"/>
            <p:cNvSpPr txBox="1"/>
            <p:nvPr/>
          </p:nvSpPr>
          <p:spPr>
            <a:xfrm>
              <a:off x="803640" y="3362835"/>
              <a:ext cx="20598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Arial"/>
                <a:buNone/>
              </a:pPr>
              <a:r>
                <a:t/>
              </a:r>
              <a:endParaRPr b="1" i="0" sz="900" u="none" cap="none" strike="noStrike">
                <a:solidFill>
                  <a:srgbClr val="FFFFFF"/>
                </a:solidFill>
                <a:latin typeface="Arial"/>
                <a:ea typeface="Arial"/>
                <a:cs typeface="Arial"/>
                <a:sym typeface="Arial"/>
              </a:endParaRPr>
            </a:p>
          </p:txBody>
        </p:sp>
      </p:grpSp>
      <p:grpSp>
        <p:nvGrpSpPr>
          <p:cNvPr id="2109" name="Google Shape;2109;p82"/>
          <p:cNvGrpSpPr/>
          <p:nvPr/>
        </p:nvGrpSpPr>
        <p:grpSpPr>
          <a:xfrm>
            <a:off x="5822472" y="2454741"/>
            <a:ext cx="2725540" cy="329670"/>
            <a:chOff x="803640" y="3417202"/>
            <a:chExt cx="2186379" cy="439560"/>
          </a:xfrm>
        </p:grpSpPr>
        <p:sp>
          <p:nvSpPr>
            <p:cNvPr id="2110" name="Google Shape;2110;p82"/>
            <p:cNvSpPr txBox="1"/>
            <p:nvPr/>
          </p:nvSpPr>
          <p:spPr>
            <a:xfrm>
              <a:off x="803640" y="3579862"/>
              <a:ext cx="20598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900"/>
                <a:buFont typeface="Arial"/>
                <a:buNone/>
              </a:pPr>
              <a:r>
                <a:rPr b="0" i="0" lang="en-US" sz="900" u="none" cap="none" strike="noStrike">
                  <a:solidFill>
                    <a:srgbClr val="FFFFFF"/>
                  </a:solidFill>
                  <a:latin typeface="Arial"/>
                  <a:ea typeface="Arial"/>
                  <a:cs typeface="Arial"/>
                  <a:sym typeface="Arial"/>
                </a:rPr>
                <a:t>.</a:t>
              </a:r>
              <a:endParaRPr b="0" i="0" sz="900" u="none" cap="none" strike="noStrike">
                <a:solidFill>
                  <a:srgbClr val="FFFFFF"/>
                </a:solidFill>
                <a:latin typeface="Arial"/>
                <a:ea typeface="Arial"/>
                <a:cs typeface="Arial"/>
                <a:sym typeface="Arial"/>
              </a:endParaRPr>
            </a:p>
          </p:txBody>
        </p:sp>
        <p:sp>
          <p:nvSpPr>
            <p:cNvPr id="2111" name="Google Shape;2111;p82"/>
            <p:cNvSpPr txBox="1"/>
            <p:nvPr/>
          </p:nvSpPr>
          <p:spPr>
            <a:xfrm>
              <a:off x="930219" y="3417202"/>
              <a:ext cx="20598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Arial"/>
                <a:buNone/>
              </a:pPr>
              <a:r>
                <a:t/>
              </a:r>
              <a:endParaRPr b="1" i="0" sz="900" u="none" cap="none" strike="noStrike">
                <a:solidFill>
                  <a:srgbClr val="FFFFFF"/>
                </a:solidFill>
                <a:latin typeface="Arial"/>
                <a:ea typeface="Arial"/>
                <a:cs typeface="Arial"/>
                <a:sym typeface="Arial"/>
              </a:endParaRPr>
            </a:p>
          </p:txBody>
        </p:sp>
      </p:grpSp>
      <p:grpSp>
        <p:nvGrpSpPr>
          <p:cNvPr id="2112" name="Google Shape;2112;p82"/>
          <p:cNvGrpSpPr/>
          <p:nvPr/>
        </p:nvGrpSpPr>
        <p:grpSpPr>
          <a:xfrm>
            <a:off x="722892" y="2911560"/>
            <a:ext cx="2605029" cy="370445"/>
            <a:chOff x="803640" y="3362835"/>
            <a:chExt cx="2059800" cy="493927"/>
          </a:xfrm>
        </p:grpSpPr>
        <p:sp>
          <p:nvSpPr>
            <p:cNvPr id="2113" name="Google Shape;2113;p82"/>
            <p:cNvSpPr txBox="1"/>
            <p:nvPr/>
          </p:nvSpPr>
          <p:spPr>
            <a:xfrm>
              <a:off x="803640" y="3579862"/>
              <a:ext cx="2059800" cy="2769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FFFFFF"/>
                </a:buClr>
                <a:buSzPts val="900"/>
                <a:buFont typeface="Arial"/>
                <a:buNone/>
              </a:pPr>
              <a:r>
                <a:rPr b="0" i="0" lang="en-US" sz="900" u="none" cap="none" strike="noStrike">
                  <a:solidFill>
                    <a:srgbClr val="FFFFFF"/>
                  </a:solidFill>
                  <a:latin typeface="Arial"/>
                  <a:ea typeface="Arial"/>
                  <a:cs typeface="Arial"/>
                  <a:sym typeface="Arial"/>
                </a:rPr>
                <a:t>.</a:t>
              </a:r>
              <a:endParaRPr b="0" i="0" sz="900" u="none" cap="none" strike="noStrike">
                <a:solidFill>
                  <a:srgbClr val="FFFFFF"/>
                </a:solidFill>
                <a:latin typeface="Arial"/>
                <a:ea typeface="Arial"/>
                <a:cs typeface="Arial"/>
                <a:sym typeface="Arial"/>
              </a:endParaRPr>
            </a:p>
          </p:txBody>
        </p:sp>
        <p:sp>
          <p:nvSpPr>
            <p:cNvPr id="2114" name="Google Shape;2114;p82"/>
            <p:cNvSpPr txBox="1"/>
            <p:nvPr/>
          </p:nvSpPr>
          <p:spPr>
            <a:xfrm>
              <a:off x="803640" y="3362835"/>
              <a:ext cx="2059800" cy="2769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chemeClr val="dk1"/>
                </a:buClr>
                <a:buSzPts val="900"/>
                <a:buFont typeface="Arial"/>
                <a:buNone/>
              </a:pPr>
              <a:r>
                <a:t/>
              </a:r>
              <a:endParaRPr b="1" i="0" sz="900" u="none" cap="none" strike="noStrike">
                <a:solidFill>
                  <a:srgbClr val="FFFFFF"/>
                </a:solidFill>
                <a:latin typeface="Arial"/>
                <a:ea typeface="Arial"/>
                <a:cs typeface="Arial"/>
                <a:sym typeface="Arial"/>
              </a:endParaRPr>
            </a:p>
          </p:txBody>
        </p:sp>
      </p:grpSp>
      <p:sp>
        <p:nvSpPr>
          <p:cNvPr id="2115" name="Google Shape;2115;p82"/>
          <p:cNvSpPr txBox="1"/>
          <p:nvPr/>
        </p:nvSpPr>
        <p:spPr>
          <a:xfrm>
            <a:off x="722938" y="1025909"/>
            <a:ext cx="3458400" cy="8388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C0C0C"/>
                </a:solidFill>
                <a:latin typeface="Cambria"/>
                <a:ea typeface="Cambria"/>
                <a:cs typeface="Cambria"/>
                <a:sym typeface="Cambria"/>
              </a:rPr>
              <a:t>Derived metrics create a new variable from the existing variable to get a insightful information from the data by analysing the data</a:t>
            </a:r>
            <a:r>
              <a:rPr b="1" i="0" lang="en-US" sz="1200" u="none" cap="none" strike="noStrike">
                <a:solidFill>
                  <a:srgbClr val="0C0C0C"/>
                </a:solidFill>
                <a:latin typeface="Cambria"/>
                <a:ea typeface="Cambria"/>
                <a:cs typeface="Cambria"/>
                <a:sym typeface="Cambria"/>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16" name="Google Shape;2116;p82"/>
          <p:cNvSpPr txBox="1"/>
          <p:nvPr/>
        </p:nvSpPr>
        <p:spPr>
          <a:xfrm>
            <a:off x="821107" y="2252525"/>
            <a:ext cx="21372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C0C0C"/>
                </a:solidFill>
                <a:latin typeface="Arial"/>
                <a:ea typeface="Arial"/>
                <a:cs typeface="Arial"/>
                <a:sym typeface="Arial"/>
              </a:rPr>
              <a:t>Feature Encoding</a:t>
            </a:r>
            <a:endParaRPr b="0" i="0" sz="1100" u="none" cap="none" strike="noStrike">
              <a:solidFill>
                <a:srgbClr val="000000"/>
              </a:solidFill>
              <a:latin typeface="Arial"/>
              <a:ea typeface="Arial"/>
              <a:cs typeface="Arial"/>
              <a:sym typeface="Arial"/>
            </a:endParaRPr>
          </a:p>
        </p:txBody>
      </p:sp>
      <p:sp>
        <p:nvSpPr>
          <p:cNvPr id="2117" name="Google Shape;2117;p82"/>
          <p:cNvSpPr txBox="1"/>
          <p:nvPr/>
        </p:nvSpPr>
        <p:spPr>
          <a:xfrm>
            <a:off x="5822491" y="2828897"/>
            <a:ext cx="26484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From Domain Knowledge</a:t>
            </a:r>
            <a:endParaRPr b="0" i="0" sz="1100" u="none" cap="none" strike="noStrike">
              <a:solidFill>
                <a:srgbClr val="000000"/>
              </a:solidFill>
              <a:latin typeface="Arial"/>
              <a:ea typeface="Arial"/>
              <a:cs typeface="Arial"/>
              <a:sym typeface="Arial"/>
            </a:endParaRPr>
          </a:p>
        </p:txBody>
      </p:sp>
      <p:sp>
        <p:nvSpPr>
          <p:cNvPr id="2118" name="Google Shape;2118;p82"/>
          <p:cNvSpPr txBox="1"/>
          <p:nvPr/>
        </p:nvSpPr>
        <p:spPr>
          <a:xfrm>
            <a:off x="785925" y="3377600"/>
            <a:ext cx="25599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C0C0C"/>
                </a:solidFill>
                <a:latin typeface="Arial"/>
                <a:ea typeface="Arial"/>
                <a:cs typeface="Arial"/>
                <a:sym typeface="Arial"/>
              </a:rPr>
              <a:t>Calculated from Data</a:t>
            </a:r>
            <a:endParaRPr b="0" i="0" sz="1100" u="none" cap="none" strike="noStrike">
              <a:solidFill>
                <a:srgbClr val="000000"/>
              </a:solidFill>
              <a:latin typeface="Arial"/>
              <a:ea typeface="Arial"/>
              <a:cs typeface="Arial"/>
              <a:sym typeface="Arial"/>
            </a:endParaRPr>
          </a:p>
        </p:txBody>
      </p:sp>
      <p:sp>
        <p:nvSpPr>
          <p:cNvPr id="2119" name="Google Shape;2119;p82"/>
          <p:cNvSpPr/>
          <p:nvPr/>
        </p:nvSpPr>
        <p:spPr>
          <a:xfrm>
            <a:off x="4464028" y="2818321"/>
            <a:ext cx="285592" cy="309928"/>
          </a:xfrm>
          <a:custGeom>
            <a:rect b="b" l="l" r="r" t="t"/>
            <a:pathLst>
              <a:path extrusionOk="0" h="376812" w="341005">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2120" name="Google Shape;2120;p82"/>
          <p:cNvSpPr/>
          <p:nvPr/>
        </p:nvSpPr>
        <p:spPr>
          <a:xfrm>
            <a:off x="4464028" y="2291551"/>
            <a:ext cx="268473" cy="270715"/>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2121" name="Google Shape;2121;p82"/>
          <p:cNvSpPr/>
          <p:nvPr/>
        </p:nvSpPr>
        <p:spPr>
          <a:xfrm>
            <a:off x="4537620" y="3406199"/>
            <a:ext cx="251100" cy="234900"/>
          </a:xfrm>
          <a:custGeom>
            <a:rect b="b" l="l" r="r" t="t"/>
            <a:pathLst>
              <a:path extrusionOk="0" h="3240000" w="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2122" name="Google Shape;2122;p82"/>
          <p:cNvPicPr preferRelativeResize="0"/>
          <p:nvPr/>
        </p:nvPicPr>
        <p:blipFill rotWithShape="1">
          <a:blip r:embed="rId4">
            <a:alphaModFix/>
          </a:blip>
          <a:srcRect b="0" l="0" r="0" t="0"/>
          <a:stretch/>
        </p:blipFill>
        <p:spPr>
          <a:xfrm>
            <a:off x="4480727" y="1835709"/>
            <a:ext cx="251482" cy="24691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83"/>
          <p:cNvSpPr/>
          <p:nvPr/>
        </p:nvSpPr>
        <p:spPr>
          <a:xfrm>
            <a:off x="934275" y="1467100"/>
            <a:ext cx="4403100" cy="137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3CCCC"/>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2128" name="Google Shape;2128;p83"/>
          <p:cNvSpPr/>
          <p:nvPr/>
        </p:nvSpPr>
        <p:spPr>
          <a:xfrm>
            <a:off x="2229750" y="2237800"/>
            <a:ext cx="4159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2F2F2"/>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p:txBody>
      </p:sp>
      <p:grpSp>
        <p:nvGrpSpPr>
          <p:cNvPr id="2129" name="Google Shape;2129;p83"/>
          <p:cNvGrpSpPr/>
          <p:nvPr/>
        </p:nvGrpSpPr>
        <p:grpSpPr>
          <a:xfrm>
            <a:off x="145959" y="3778757"/>
            <a:ext cx="8718703" cy="168854"/>
            <a:chOff x="852265" y="4364980"/>
            <a:chExt cx="9566275" cy="147638"/>
          </a:xfrm>
        </p:grpSpPr>
        <p:sp>
          <p:nvSpPr>
            <p:cNvPr id="2130" name="Google Shape;2130;p83"/>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31" name="Google Shape;2131;p83"/>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32" name="Google Shape;2132;p83"/>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33" name="Google Shape;2133;p83"/>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34" name="Google Shape;2134;p83"/>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35" name="Google Shape;2135;p83"/>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36" name="Google Shape;2136;p83"/>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37" name="Google Shape;2137;p83"/>
            <p:cNvSpPr/>
            <p:nvPr/>
          </p:nvSpPr>
          <p:spPr>
            <a:xfrm>
              <a:off x="980640"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38" name="Google Shape;2138;p83"/>
            <p:cNvSpPr/>
            <p:nvPr/>
          </p:nvSpPr>
          <p:spPr>
            <a:xfrm>
              <a:off x="3758214"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39" name="Google Shape;2139;p83"/>
            <p:cNvSpPr/>
            <p:nvPr/>
          </p:nvSpPr>
          <p:spPr>
            <a:xfrm>
              <a:off x="6535788" y="4399840"/>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40" name="Google Shape;2140;p83"/>
            <p:cNvSpPr/>
            <p:nvPr/>
          </p:nvSpPr>
          <p:spPr>
            <a:xfrm rot="10800000">
              <a:off x="510316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41" name="Google Shape;2141;p83"/>
            <p:cNvSpPr/>
            <p:nvPr/>
          </p:nvSpPr>
          <p:spPr>
            <a:xfrm rot="10800000">
              <a:off x="7849270"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42" name="Google Shape;2142;p83"/>
            <p:cNvSpPr/>
            <p:nvPr/>
          </p:nvSpPr>
          <p:spPr>
            <a:xfrm rot="10800000">
              <a:off x="9209492" y="4399721"/>
              <a:ext cx="82800" cy="82800"/>
            </a:xfrm>
            <a:prstGeom prst="ellipse">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2143" name="Google Shape;2143;p83"/>
          <p:cNvSpPr/>
          <p:nvPr/>
        </p:nvSpPr>
        <p:spPr>
          <a:xfrm>
            <a:off x="7293935" y="409574"/>
            <a:ext cx="1785900" cy="264000"/>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84"/>
          <p:cNvSpPr/>
          <p:nvPr/>
        </p:nvSpPr>
        <p:spPr>
          <a:xfrm>
            <a:off x="2379580" y="2661262"/>
            <a:ext cx="4469100" cy="427500"/>
          </a:xfrm>
          <a:prstGeom prst="notchedRightArrow">
            <a:avLst>
              <a:gd fmla="val 50000" name="adj1"/>
              <a:gd fmla="val 50000" name="adj2"/>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Calibri"/>
                <a:ea typeface="Calibri"/>
                <a:cs typeface="Calibri"/>
                <a:sym typeface="Calibri"/>
              </a:rPr>
              <a:t>Leads to Subscriber churn</a:t>
            </a:r>
            <a:endParaRPr b="0" i="0" sz="1300" u="none" cap="none" strike="noStrike">
              <a:solidFill>
                <a:schemeClr val="lt1"/>
              </a:solidFill>
              <a:latin typeface="Calibri"/>
              <a:ea typeface="Calibri"/>
              <a:cs typeface="Calibri"/>
              <a:sym typeface="Calibri"/>
            </a:endParaRPr>
          </a:p>
        </p:txBody>
      </p:sp>
      <p:sp>
        <p:nvSpPr>
          <p:cNvPr id="2149" name="Google Shape;2149;p84"/>
          <p:cNvSpPr txBox="1"/>
          <p:nvPr>
            <p:ph type="title"/>
          </p:nvPr>
        </p:nvSpPr>
        <p:spPr>
          <a:xfrm>
            <a:off x="457200" y="170667"/>
            <a:ext cx="8229600" cy="455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900"/>
              <a:buFont typeface="Calibri"/>
              <a:buNone/>
            </a:pPr>
            <a:r>
              <a:rPr b="1" lang="en-US" sz="1900"/>
              <a:t>Subscriber Churn can be in different forms and not just exit from the base</a:t>
            </a:r>
            <a:endParaRPr b="1" sz="1900"/>
          </a:p>
        </p:txBody>
      </p:sp>
      <p:grpSp>
        <p:nvGrpSpPr>
          <p:cNvPr id="2150" name="Google Shape;2150;p84"/>
          <p:cNvGrpSpPr/>
          <p:nvPr/>
        </p:nvGrpSpPr>
        <p:grpSpPr>
          <a:xfrm>
            <a:off x="-152666" y="843682"/>
            <a:ext cx="5223036" cy="4064092"/>
            <a:chOff x="581964" y="0"/>
            <a:chExt cx="6964048" cy="5418789"/>
          </a:xfrm>
        </p:grpSpPr>
        <p:sp>
          <p:nvSpPr>
            <p:cNvPr id="2151" name="Google Shape;2151;p84"/>
            <p:cNvSpPr/>
            <p:nvPr/>
          </p:nvSpPr>
          <p:spPr>
            <a:xfrm>
              <a:off x="1804855" y="1514517"/>
              <a:ext cx="2372100" cy="2371800"/>
            </a:xfrm>
            <a:prstGeom prst="ellipse">
              <a:avLst/>
            </a:prstGeom>
            <a:solidFill>
              <a:schemeClr val="accent4"/>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84"/>
            <p:cNvSpPr txBox="1"/>
            <p:nvPr/>
          </p:nvSpPr>
          <p:spPr>
            <a:xfrm>
              <a:off x="2152221" y="1861852"/>
              <a:ext cx="1677300" cy="1677000"/>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Different Churn Scenarios</a:t>
              </a:r>
              <a:endParaRPr b="0" i="0" sz="2400" u="none" cap="none" strike="noStrike">
                <a:solidFill>
                  <a:schemeClr val="lt1"/>
                </a:solidFill>
                <a:latin typeface="Calibri"/>
                <a:ea typeface="Calibri"/>
                <a:cs typeface="Calibri"/>
                <a:sym typeface="Calibri"/>
              </a:endParaRPr>
            </a:p>
          </p:txBody>
        </p:sp>
        <p:sp>
          <p:nvSpPr>
            <p:cNvPr id="2153" name="Google Shape;2153;p84"/>
            <p:cNvSpPr/>
            <p:nvPr/>
          </p:nvSpPr>
          <p:spPr>
            <a:xfrm>
              <a:off x="581964" y="195613"/>
              <a:ext cx="4780800" cy="4983600"/>
            </a:xfrm>
            <a:prstGeom prst="blockArc">
              <a:avLst>
                <a:gd fmla="val 16509444" name="adj1"/>
                <a:gd fmla="val 5088054" name="adj2"/>
                <a:gd fmla="val 5240" name="adj3"/>
              </a:avLst>
            </a:prstGeom>
            <a:solidFill>
              <a:schemeClr val="accent4"/>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84"/>
            <p:cNvSpPr/>
            <p:nvPr/>
          </p:nvSpPr>
          <p:spPr>
            <a:xfrm>
              <a:off x="3541694" y="0"/>
              <a:ext cx="1270800" cy="1270800"/>
            </a:xfrm>
            <a:prstGeom prst="ellipse">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84"/>
            <p:cNvSpPr/>
            <p:nvPr/>
          </p:nvSpPr>
          <p:spPr>
            <a:xfrm>
              <a:off x="4909438" y="16256"/>
              <a:ext cx="1701300" cy="1230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84"/>
            <p:cNvSpPr txBox="1"/>
            <p:nvPr/>
          </p:nvSpPr>
          <p:spPr>
            <a:xfrm>
              <a:off x="4909438" y="16256"/>
              <a:ext cx="1701300" cy="1230000"/>
            </a:xfrm>
            <a:prstGeom prst="rect">
              <a:avLst/>
            </a:prstGeom>
            <a:noFill/>
            <a:ln>
              <a:noFill/>
            </a:ln>
          </p:spPr>
          <p:txBody>
            <a:bodyPr anchorCtr="0" anchor="ctr" bIns="30475" lIns="30475" spcFirstLastPara="1" rIns="30475" wrap="square" tIns="30475">
              <a:noAutofit/>
            </a:bodyPr>
            <a:lstStyle/>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Tariff Plan Churn</a:t>
              </a:r>
              <a:endParaRPr b="0" i="0" sz="2400" u="none" cap="none" strike="noStrike">
                <a:solidFill>
                  <a:schemeClr val="dk1"/>
                </a:solidFill>
                <a:latin typeface="Calibri"/>
                <a:ea typeface="Calibri"/>
                <a:cs typeface="Calibri"/>
                <a:sym typeface="Calibri"/>
              </a:endParaRPr>
            </a:p>
          </p:txBody>
        </p:sp>
        <p:sp>
          <p:nvSpPr>
            <p:cNvPr id="2157" name="Google Shape;2157;p84"/>
            <p:cNvSpPr/>
            <p:nvPr/>
          </p:nvSpPr>
          <p:spPr>
            <a:xfrm>
              <a:off x="4480451" y="1183436"/>
              <a:ext cx="1270800" cy="1270800"/>
            </a:xfrm>
            <a:prstGeom prst="ellipse">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84"/>
            <p:cNvSpPr/>
            <p:nvPr/>
          </p:nvSpPr>
          <p:spPr>
            <a:xfrm>
              <a:off x="5844712" y="1205653"/>
              <a:ext cx="1701300" cy="1230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84"/>
            <p:cNvSpPr txBox="1"/>
            <p:nvPr/>
          </p:nvSpPr>
          <p:spPr>
            <a:xfrm>
              <a:off x="5844712" y="1205653"/>
              <a:ext cx="1701300" cy="1230000"/>
            </a:xfrm>
            <a:prstGeom prst="rect">
              <a:avLst/>
            </a:prstGeom>
            <a:noFill/>
            <a:ln>
              <a:noFill/>
            </a:ln>
          </p:spPr>
          <p:txBody>
            <a:bodyPr anchorCtr="0" anchor="ctr" bIns="30475" lIns="30475" spcFirstLastPara="1" rIns="30475" wrap="square" tIns="30475">
              <a:noAutofit/>
            </a:bodyPr>
            <a:lstStyle/>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Service Churn</a:t>
              </a:r>
              <a:endParaRPr b="0" i="0" sz="2400" u="none" cap="none" strike="noStrike">
                <a:solidFill>
                  <a:schemeClr val="dk1"/>
                </a:solidFill>
                <a:latin typeface="Calibri"/>
                <a:ea typeface="Calibri"/>
                <a:cs typeface="Calibri"/>
                <a:sym typeface="Calibri"/>
              </a:endParaRPr>
            </a:p>
          </p:txBody>
        </p:sp>
        <p:sp>
          <p:nvSpPr>
            <p:cNvPr id="2160" name="Google Shape;2160;p84"/>
            <p:cNvSpPr/>
            <p:nvPr/>
          </p:nvSpPr>
          <p:spPr>
            <a:xfrm>
              <a:off x="4475576" y="2923370"/>
              <a:ext cx="1270800" cy="1270800"/>
            </a:xfrm>
            <a:prstGeom prst="ellipse">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84"/>
            <p:cNvSpPr/>
            <p:nvPr/>
          </p:nvSpPr>
          <p:spPr>
            <a:xfrm>
              <a:off x="5844712" y="2943961"/>
              <a:ext cx="1701300" cy="1230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84"/>
            <p:cNvSpPr txBox="1"/>
            <p:nvPr/>
          </p:nvSpPr>
          <p:spPr>
            <a:xfrm>
              <a:off x="5844712" y="2943961"/>
              <a:ext cx="1701300" cy="1230000"/>
            </a:xfrm>
            <a:prstGeom prst="rect">
              <a:avLst/>
            </a:prstGeom>
            <a:noFill/>
            <a:ln>
              <a:noFill/>
            </a:ln>
          </p:spPr>
          <p:txBody>
            <a:bodyPr anchorCtr="0" anchor="ctr" bIns="30475" lIns="30475" spcFirstLastPara="1" rIns="30475" wrap="square" tIns="30475">
              <a:noAutofit/>
            </a:bodyPr>
            <a:lstStyle/>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Product Churn</a:t>
              </a:r>
              <a:endParaRPr b="0" i="0" sz="2400" u="none" cap="none" strike="noStrike">
                <a:solidFill>
                  <a:schemeClr val="dk1"/>
                </a:solidFill>
                <a:latin typeface="Calibri"/>
                <a:ea typeface="Calibri"/>
                <a:cs typeface="Calibri"/>
                <a:sym typeface="Calibri"/>
              </a:endParaRPr>
            </a:p>
          </p:txBody>
        </p:sp>
        <p:sp>
          <p:nvSpPr>
            <p:cNvPr id="2163" name="Google Shape;2163;p84"/>
            <p:cNvSpPr/>
            <p:nvPr/>
          </p:nvSpPr>
          <p:spPr>
            <a:xfrm>
              <a:off x="3541694" y="4147989"/>
              <a:ext cx="1270800" cy="1270800"/>
            </a:xfrm>
            <a:prstGeom prst="ellipse">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84"/>
            <p:cNvSpPr/>
            <p:nvPr/>
          </p:nvSpPr>
          <p:spPr>
            <a:xfrm>
              <a:off x="4909438" y="4173999"/>
              <a:ext cx="1701300" cy="1230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84"/>
            <p:cNvSpPr txBox="1"/>
            <p:nvPr/>
          </p:nvSpPr>
          <p:spPr>
            <a:xfrm>
              <a:off x="4909438" y="4173999"/>
              <a:ext cx="1701300" cy="1230000"/>
            </a:xfrm>
            <a:prstGeom prst="rect">
              <a:avLst/>
            </a:prstGeom>
            <a:noFill/>
            <a:ln>
              <a:noFill/>
            </a:ln>
          </p:spPr>
          <p:txBody>
            <a:bodyPr anchorCtr="0" anchor="ctr" bIns="30475" lIns="30475" spcFirstLastPara="1" rIns="30475" wrap="square" tIns="30475">
              <a:noAutofit/>
            </a:bodyPr>
            <a:lstStyle/>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Usage Churn</a:t>
              </a:r>
              <a:endParaRPr b="0" i="0" sz="2400" u="none" cap="none" strike="noStrike">
                <a:solidFill>
                  <a:schemeClr val="dk1"/>
                </a:solidFill>
                <a:latin typeface="Calibri"/>
                <a:ea typeface="Calibri"/>
                <a:cs typeface="Calibri"/>
                <a:sym typeface="Calibri"/>
              </a:endParaRPr>
            </a:p>
          </p:txBody>
        </p:sp>
      </p:grpSp>
      <p:cxnSp>
        <p:nvCxnSpPr>
          <p:cNvPr id="2166" name="Google Shape;2166;p84"/>
          <p:cNvCxnSpPr/>
          <p:nvPr/>
        </p:nvCxnSpPr>
        <p:spPr>
          <a:xfrm flipH="1" rot="10800000">
            <a:off x="3006603" y="1948649"/>
            <a:ext cx="459600" cy="544500"/>
          </a:xfrm>
          <a:prstGeom prst="straightConnector1">
            <a:avLst/>
          </a:prstGeom>
          <a:noFill/>
          <a:ln cap="flat" cmpd="sng" w="76200">
            <a:solidFill>
              <a:srgbClr val="FC040A"/>
            </a:solidFill>
            <a:prstDash val="solid"/>
            <a:round/>
            <a:headEnd len="sm" w="sm" type="none"/>
            <a:tailEnd len="sm" w="sm" type="none"/>
          </a:ln>
        </p:spPr>
      </p:cxnSp>
      <p:cxnSp>
        <p:nvCxnSpPr>
          <p:cNvPr id="2167" name="Google Shape;2167;p84"/>
          <p:cNvCxnSpPr/>
          <p:nvPr/>
        </p:nvCxnSpPr>
        <p:spPr>
          <a:xfrm>
            <a:off x="2211190" y="4198309"/>
            <a:ext cx="522000" cy="0"/>
          </a:xfrm>
          <a:prstGeom prst="straightConnector1">
            <a:avLst/>
          </a:prstGeom>
          <a:noFill/>
          <a:ln cap="flat" cmpd="sng" w="76200">
            <a:solidFill>
              <a:srgbClr val="FC040A"/>
            </a:solidFill>
            <a:prstDash val="solid"/>
            <a:round/>
            <a:headEnd len="sm" w="sm" type="none"/>
            <a:tailEnd len="sm" w="sm" type="none"/>
          </a:ln>
        </p:spPr>
      </p:cxnSp>
      <p:cxnSp>
        <p:nvCxnSpPr>
          <p:cNvPr id="2168" name="Google Shape;2168;p84"/>
          <p:cNvCxnSpPr/>
          <p:nvPr/>
        </p:nvCxnSpPr>
        <p:spPr>
          <a:xfrm>
            <a:off x="2709773" y="4188901"/>
            <a:ext cx="253500" cy="348000"/>
          </a:xfrm>
          <a:prstGeom prst="straightConnector1">
            <a:avLst/>
          </a:prstGeom>
          <a:noFill/>
          <a:ln cap="flat" cmpd="sng" w="76200">
            <a:solidFill>
              <a:srgbClr val="FC040A"/>
            </a:solidFill>
            <a:prstDash val="solid"/>
            <a:round/>
            <a:headEnd len="sm" w="sm" type="none"/>
            <a:tailEnd len="med" w="med" type="triangle"/>
          </a:ln>
        </p:spPr>
      </p:cxnSp>
      <p:sp>
        <p:nvSpPr>
          <p:cNvPr id="2169" name="Google Shape;2169;p84"/>
          <p:cNvSpPr txBox="1"/>
          <p:nvPr/>
        </p:nvSpPr>
        <p:spPr>
          <a:xfrm>
            <a:off x="3861747" y="1347340"/>
            <a:ext cx="2049300" cy="273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(e.g. €50 to €30 monthly)</a:t>
            </a:r>
            <a:endParaRPr b="0" i="0" sz="1300" u="none" cap="none" strike="noStrike">
              <a:solidFill>
                <a:schemeClr val="dk1"/>
              </a:solidFill>
              <a:latin typeface="Calibri"/>
              <a:ea typeface="Calibri"/>
              <a:cs typeface="Calibri"/>
              <a:sym typeface="Calibri"/>
            </a:endParaRPr>
          </a:p>
        </p:txBody>
      </p:sp>
      <p:sp>
        <p:nvSpPr>
          <p:cNvPr id="2170" name="Google Shape;2170;p84"/>
          <p:cNvSpPr txBox="1"/>
          <p:nvPr/>
        </p:nvSpPr>
        <p:spPr>
          <a:xfrm>
            <a:off x="4678021" y="2059143"/>
            <a:ext cx="1676400" cy="478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(e.g. Weekly/Monthly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Subscription)</a:t>
            </a:r>
            <a:endParaRPr b="0" i="0" sz="1300" u="none" cap="none" strike="noStrike">
              <a:solidFill>
                <a:schemeClr val="dk1"/>
              </a:solidFill>
              <a:latin typeface="Calibri"/>
              <a:ea typeface="Calibri"/>
              <a:cs typeface="Calibri"/>
              <a:sym typeface="Calibri"/>
            </a:endParaRPr>
          </a:p>
        </p:txBody>
      </p:sp>
      <p:sp>
        <p:nvSpPr>
          <p:cNvPr id="2171" name="Google Shape;2171;p84"/>
          <p:cNvSpPr txBox="1"/>
          <p:nvPr/>
        </p:nvSpPr>
        <p:spPr>
          <a:xfrm>
            <a:off x="4660654" y="3513450"/>
            <a:ext cx="2049300" cy="273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(e.g. Postpaid to Prepaid)</a:t>
            </a:r>
            <a:endParaRPr b="0" i="0" sz="1300" u="none" cap="none" strike="noStrike">
              <a:solidFill>
                <a:schemeClr val="dk1"/>
              </a:solidFill>
              <a:latin typeface="Calibri"/>
              <a:ea typeface="Calibri"/>
              <a:cs typeface="Calibri"/>
              <a:sym typeface="Calibri"/>
            </a:endParaRPr>
          </a:p>
        </p:txBody>
      </p:sp>
      <p:sp>
        <p:nvSpPr>
          <p:cNvPr id="2172" name="Google Shape;2172;p84"/>
          <p:cNvSpPr txBox="1"/>
          <p:nvPr/>
        </p:nvSpPr>
        <p:spPr>
          <a:xfrm>
            <a:off x="3902822" y="4460972"/>
            <a:ext cx="2312400" cy="273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(e.g. Inactive or Zero Usage)</a:t>
            </a:r>
            <a:endParaRPr b="0" i="0" sz="1300" u="none" cap="none" strike="noStrike">
              <a:solidFill>
                <a:schemeClr val="dk1"/>
              </a:solidFill>
              <a:latin typeface="Calibri"/>
              <a:ea typeface="Calibri"/>
              <a:cs typeface="Calibri"/>
              <a:sym typeface="Calibri"/>
            </a:endParaRPr>
          </a:p>
        </p:txBody>
      </p:sp>
      <p:sp>
        <p:nvSpPr>
          <p:cNvPr id="2173" name="Google Shape;2173;p84"/>
          <p:cNvSpPr/>
          <p:nvPr/>
        </p:nvSpPr>
        <p:spPr>
          <a:xfrm>
            <a:off x="6879878" y="2148453"/>
            <a:ext cx="774600" cy="418200"/>
          </a:xfrm>
          <a:prstGeom prst="ellipse">
            <a:avLst/>
          </a:prstGeom>
          <a:solidFill>
            <a:srgbClr val="FF9900"/>
          </a:solidFill>
          <a:ln>
            <a:noFill/>
          </a:ln>
        </p:spPr>
        <p:txBody>
          <a:bodyPr anchorCtr="0" anchor="t" bIns="34275" lIns="68575" spcFirstLastPara="1" rIns="68575" wrap="square" tIns="34275">
            <a:noAutofit/>
          </a:bodyPr>
          <a:lstStyle/>
          <a:p>
            <a:pPr indent="-228600" lvl="0" marL="228600" marR="0" rtl="0" algn="ctr">
              <a:lnSpc>
                <a:spcPct val="100000"/>
              </a:lnSpc>
              <a:spcBef>
                <a:spcPts val="0"/>
              </a:spcBef>
              <a:spcAft>
                <a:spcPts val="0"/>
              </a:spcAft>
              <a:buClr>
                <a:schemeClr val="lt1"/>
              </a:buClr>
              <a:buSzPts val="700"/>
              <a:buFont typeface="Noto Sans Symbols"/>
              <a:buNone/>
            </a:pPr>
            <a:r>
              <a:rPr b="1" i="0" lang="en-US" sz="700" u="none" cap="none" strike="noStrike">
                <a:solidFill>
                  <a:schemeClr val="lt1"/>
                </a:solidFill>
                <a:latin typeface="Arial"/>
                <a:ea typeface="Arial"/>
                <a:cs typeface="Arial"/>
                <a:sym typeface="Arial"/>
              </a:rPr>
              <a:t>Provider </a:t>
            </a:r>
            <a:endParaRPr b="0" i="0" sz="1100" u="none" cap="none" strike="noStrike">
              <a:solidFill>
                <a:srgbClr val="000000"/>
              </a:solidFill>
              <a:latin typeface="Arial"/>
              <a:ea typeface="Arial"/>
              <a:cs typeface="Arial"/>
              <a:sym typeface="Arial"/>
            </a:endParaRPr>
          </a:p>
          <a:p>
            <a:pPr indent="-228600" lvl="0" marL="228600" marR="0" rtl="0" algn="ctr">
              <a:lnSpc>
                <a:spcPct val="100000"/>
              </a:lnSpc>
              <a:spcBef>
                <a:spcPts val="0"/>
              </a:spcBef>
              <a:spcAft>
                <a:spcPts val="0"/>
              </a:spcAft>
              <a:buClr>
                <a:schemeClr val="lt1"/>
              </a:buClr>
              <a:buSzPts val="700"/>
              <a:buFont typeface="Noto Sans Symbols"/>
              <a:buNone/>
            </a:pPr>
            <a:r>
              <a:rPr b="1" i="0" lang="en-US" sz="700" u="none" cap="none" strike="noStrike">
                <a:solidFill>
                  <a:schemeClr val="lt1"/>
                </a:solidFill>
                <a:latin typeface="Arial"/>
                <a:ea typeface="Arial"/>
                <a:cs typeface="Arial"/>
                <a:sym typeface="Arial"/>
              </a:rPr>
              <a:t>A</a:t>
            </a:r>
            <a:endParaRPr b="1" i="0" sz="700" u="none" cap="none" strike="noStrike">
              <a:solidFill>
                <a:schemeClr val="lt1"/>
              </a:solidFill>
              <a:latin typeface="Arial"/>
              <a:ea typeface="Arial"/>
              <a:cs typeface="Arial"/>
              <a:sym typeface="Arial"/>
            </a:endParaRPr>
          </a:p>
        </p:txBody>
      </p:sp>
      <p:pic>
        <p:nvPicPr>
          <p:cNvPr descr="05_circles_07" id="2174" name="Google Shape;2174;p84"/>
          <p:cNvPicPr preferRelativeResize="0"/>
          <p:nvPr/>
        </p:nvPicPr>
        <p:blipFill rotWithShape="1">
          <a:blip r:embed="rId7">
            <a:alphaModFix/>
          </a:blip>
          <a:srcRect b="0" l="0" r="0" t="0"/>
          <a:stretch/>
        </p:blipFill>
        <p:spPr>
          <a:xfrm>
            <a:off x="7267192" y="2274827"/>
            <a:ext cx="699677" cy="689093"/>
          </a:xfrm>
          <a:prstGeom prst="rect">
            <a:avLst/>
          </a:prstGeom>
          <a:noFill/>
          <a:ln>
            <a:noFill/>
          </a:ln>
        </p:spPr>
      </p:pic>
      <p:sp>
        <p:nvSpPr>
          <p:cNvPr id="2175" name="Google Shape;2175;p84"/>
          <p:cNvSpPr/>
          <p:nvPr/>
        </p:nvSpPr>
        <p:spPr>
          <a:xfrm>
            <a:off x="7890593" y="2139770"/>
            <a:ext cx="774600" cy="418200"/>
          </a:xfrm>
          <a:prstGeom prst="ellipse">
            <a:avLst/>
          </a:prstGeom>
          <a:solidFill>
            <a:srgbClr val="FF0000"/>
          </a:solidFill>
          <a:ln>
            <a:noFill/>
          </a:ln>
        </p:spPr>
        <p:txBody>
          <a:bodyPr anchorCtr="0" anchor="t" bIns="34275" lIns="68575" spcFirstLastPara="1" rIns="68575" wrap="square" tIns="34275">
            <a:noAutofit/>
          </a:bodyPr>
          <a:lstStyle/>
          <a:p>
            <a:pPr indent="-228600" lvl="0" marL="228600" marR="0" rtl="0" algn="ctr">
              <a:lnSpc>
                <a:spcPct val="100000"/>
              </a:lnSpc>
              <a:spcBef>
                <a:spcPts val="0"/>
              </a:spcBef>
              <a:spcAft>
                <a:spcPts val="0"/>
              </a:spcAft>
              <a:buClr>
                <a:schemeClr val="lt1"/>
              </a:buClr>
              <a:buSzPts val="700"/>
              <a:buFont typeface="Noto Sans Symbols"/>
              <a:buNone/>
            </a:pPr>
            <a:r>
              <a:rPr b="1" i="0" lang="en-US" sz="700" u="none" cap="none" strike="noStrike">
                <a:solidFill>
                  <a:schemeClr val="lt1"/>
                </a:solidFill>
                <a:latin typeface="Arial"/>
                <a:ea typeface="Arial"/>
                <a:cs typeface="Arial"/>
                <a:sym typeface="Arial"/>
              </a:rPr>
              <a:t>Provider </a:t>
            </a:r>
            <a:endParaRPr b="0" i="0" sz="1100" u="none" cap="none" strike="noStrike">
              <a:solidFill>
                <a:srgbClr val="000000"/>
              </a:solidFill>
              <a:latin typeface="Arial"/>
              <a:ea typeface="Arial"/>
              <a:cs typeface="Arial"/>
              <a:sym typeface="Arial"/>
            </a:endParaRPr>
          </a:p>
          <a:p>
            <a:pPr indent="-228600" lvl="0" marL="228600" marR="0" rtl="0" algn="ctr">
              <a:lnSpc>
                <a:spcPct val="100000"/>
              </a:lnSpc>
              <a:spcBef>
                <a:spcPts val="0"/>
              </a:spcBef>
              <a:spcAft>
                <a:spcPts val="0"/>
              </a:spcAft>
              <a:buClr>
                <a:schemeClr val="lt1"/>
              </a:buClr>
              <a:buSzPts val="700"/>
              <a:buFont typeface="Noto Sans Symbols"/>
              <a:buNone/>
            </a:pPr>
            <a:r>
              <a:rPr b="1" i="0" lang="en-US" sz="700" u="none" cap="none" strike="noStrike">
                <a:solidFill>
                  <a:schemeClr val="lt1"/>
                </a:solidFill>
                <a:latin typeface="Arial"/>
                <a:ea typeface="Arial"/>
                <a:cs typeface="Arial"/>
                <a:sym typeface="Arial"/>
              </a:rPr>
              <a:t>B</a:t>
            </a:r>
            <a:endParaRPr b="1" i="0" sz="700" u="none" cap="none" strike="noStrike">
              <a:solidFill>
                <a:schemeClr val="lt1"/>
              </a:solidFill>
              <a:latin typeface="Arial"/>
              <a:ea typeface="Arial"/>
              <a:cs typeface="Arial"/>
              <a:sym typeface="Arial"/>
            </a:endParaRPr>
          </a:p>
        </p:txBody>
      </p:sp>
      <p:pic>
        <p:nvPicPr>
          <p:cNvPr descr="05_circles_07" id="2176" name="Google Shape;2176;p84"/>
          <p:cNvPicPr preferRelativeResize="0"/>
          <p:nvPr/>
        </p:nvPicPr>
        <p:blipFill rotWithShape="1">
          <a:blip r:embed="rId8">
            <a:alphaModFix/>
          </a:blip>
          <a:srcRect b="0" l="0" r="0" t="0"/>
          <a:stretch/>
        </p:blipFill>
        <p:spPr>
          <a:xfrm>
            <a:off x="8277908" y="2266144"/>
            <a:ext cx="699677" cy="689093"/>
          </a:xfrm>
          <a:prstGeom prst="rect">
            <a:avLst/>
          </a:prstGeom>
          <a:noFill/>
          <a:ln>
            <a:noFill/>
          </a:ln>
        </p:spPr>
      </p:pic>
      <p:sp>
        <p:nvSpPr>
          <p:cNvPr id="2177" name="Google Shape;2177;p84"/>
          <p:cNvSpPr txBox="1"/>
          <p:nvPr/>
        </p:nvSpPr>
        <p:spPr>
          <a:xfrm>
            <a:off x="6848627" y="3042148"/>
            <a:ext cx="2255400" cy="471300"/>
          </a:xfrm>
          <a:prstGeom prst="rect">
            <a:avLst/>
          </a:prstGeom>
          <a:noFill/>
          <a:ln>
            <a:noFill/>
          </a:ln>
        </p:spPr>
        <p:txBody>
          <a:bodyPr anchorCtr="0" anchor="t" bIns="30250" lIns="60500" spcFirstLastPara="1" rIns="60500" wrap="square" tIns="30250">
            <a:noAutofit/>
          </a:bodyPr>
          <a:lstStyle/>
          <a:p>
            <a:pPr indent="-76200" lvl="0" marL="76200" marR="0" rtl="0" algn="ctr">
              <a:lnSpc>
                <a:spcPct val="100000"/>
              </a:lnSpc>
              <a:spcBef>
                <a:spcPts val="0"/>
              </a:spcBef>
              <a:spcAft>
                <a:spcPts val="0"/>
              </a:spcAft>
              <a:buClr>
                <a:schemeClr val="dk1"/>
              </a:buClr>
              <a:buSzPts val="1300"/>
              <a:buFont typeface="Calibri"/>
              <a:buNone/>
            </a:pPr>
            <a:r>
              <a:rPr b="1" i="0" lang="en-US" sz="1300" u="none" cap="none" strike="noStrike">
                <a:solidFill>
                  <a:schemeClr val="dk1"/>
                </a:solidFill>
                <a:latin typeface="Calibri"/>
                <a:ea typeface="Calibri"/>
                <a:cs typeface="Calibri"/>
                <a:sym typeface="Calibri"/>
              </a:rPr>
              <a:t>Subscriber Churn</a:t>
            </a:r>
            <a:endParaRPr b="1" i="0" sz="1300" u="none" cap="none" strike="noStrike">
              <a:solidFill>
                <a:schemeClr val="dk1"/>
              </a:solidFill>
              <a:latin typeface="Calibri"/>
              <a:ea typeface="Calibri"/>
              <a:cs typeface="Calibri"/>
              <a:sym typeface="Calibri"/>
            </a:endParaRPr>
          </a:p>
          <a:p>
            <a:pPr indent="-76200" lvl="0" marL="76200" marR="0" rtl="0" algn="ctr">
              <a:lnSpc>
                <a:spcPct val="10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(e.g. Port Out to Competition)</a:t>
            </a:r>
            <a:endParaRPr b="0" i="0" sz="1300" u="none" cap="none" strike="noStrike">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85"/>
          <p:cNvSpPr/>
          <p:nvPr/>
        </p:nvSpPr>
        <p:spPr>
          <a:xfrm>
            <a:off x="104204" y="2831984"/>
            <a:ext cx="8961900" cy="1830300"/>
          </a:xfrm>
          <a:prstGeom prst="snip2DiagRect">
            <a:avLst>
              <a:gd fmla="val 0" name="adj1"/>
              <a:gd fmla="val 16667" name="adj2"/>
            </a:avLst>
          </a:prstGeom>
          <a:gradFill>
            <a:gsLst>
              <a:gs pos="0">
                <a:srgbClr val="FBE4D4"/>
              </a:gs>
              <a:gs pos="50000">
                <a:schemeClr val="lt1"/>
              </a:gs>
              <a:gs pos="100000">
                <a:schemeClr val="lt1"/>
              </a:gs>
            </a:gsLst>
            <a:lin ang="5400012" scaled="0"/>
          </a:gradFill>
          <a:ln cap="flat" cmpd="sng" w="12700">
            <a:solidFill>
              <a:schemeClr val="dk1"/>
            </a:solidFill>
            <a:prstDash val="dashDot"/>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alibri"/>
              <a:ea typeface="Calibri"/>
              <a:cs typeface="Calibri"/>
              <a:sym typeface="Calibri"/>
            </a:endParaRPr>
          </a:p>
        </p:txBody>
      </p:sp>
      <p:sp>
        <p:nvSpPr>
          <p:cNvPr id="2183" name="Google Shape;2183;p85"/>
          <p:cNvSpPr txBox="1"/>
          <p:nvPr>
            <p:ph type="title"/>
          </p:nvPr>
        </p:nvSpPr>
        <p:spPr>
          <a:xfrm>
            <a:off x="457200" y="354617"/>
            <a:ext cx="8229600" cy="455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900"/>
              <a:buFont typeface="Calibri"/>
              <a:buNone/>
            </a:pPr>
            <a:r>
              <a:rPr b="1" lang="en-US" sz="1900"/>
              <a:t> Decision cycle of a subscriber:</a:t>
            </a:r>
            <a:r>
              <a:rPr lang="en-US" sz="1900"/>
              <a:t> Changes as per needs and/or experiences </a:t>
            </a:r>
            <a:endParaRPr sz="1900"/>
          </a:p>
        </p:txBody>
      </p:sp>
      <p:sp>
        <p:nvSpPr>
          <p:cNvPr id="2184" name="Google Shape;2184;p85"/>
          <p:cNvSpPr txBox="1"/>
          <p:nvPr/>
        </p:nvSpPr>
        <p:spPr>
          <a:xfrm>
            <a:off x="1150592" y="2265468"/>
            <a:ext cx="643200" cy="478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I am a Mobile</a:t>
            </a:r>
            <a:br>
              <a:rPr b="0" i="0" lang="en-US" sz="1000" u="none" cap="none" strike="noStrike">
                <a:solidFill>
                  <a:schemeClr val="dk1"/>
                </a:solidFill>
                <a:latin typeface="Calibri"/>
                <a:ea typeface="Calibri"/>
                <a:cs typeface="Calibri"/>
                <a:sym typeface="Calibri"/>
              </a:rPr>
            </a:br>
            <a:r>
              <a:rPr b="0" i="0" lang="en-US" sz="1000" u="none" cap="none" strike="noStrike">
                <a:solidFill>
                  <a:schemeClr val="dk1"/>
                </a:solidFill>
                <a:latin typeface="Calibri"/>
                <a:ea typeface="Calibri"/>
                <a:cs typeface="Calibri"/>
                <a:sym typeface="Calibri"/>
              </a:rPr>
              <a:t>customer …</a:t>
            </a:r>
            <a:endParaRPr b="0" i="0" sz="1100" u="none" cap="none" strike="noStrike">
              <a:solidFill>
                <a:srgbClr val="000000"/>
              </a:solidFill>
              <a:latin typeface="Arial"/>
              <a:ea typeface="Arial"/>
              <a:cs typeface="Arial"/>
              <a:sym typeface="Arial"/>
            </a:endParaRPr>
          </a:p>
        </p:txBody>
      </p:sp>
      <p:sp>
        <p:nvSpPr>
          <p:cNvPr id="2185" name="Google Shape;2185;p85"/>
          <p:cNvSpPr txBox="1"/>
          <p:nvPr/>
        </p:nvSpPr>
        <p:spPr>
          <a:xfrm>
            <a:off x="3133204" y="2326979"/>
            <a:ext cx="883200" cy="478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 but I am locked in by my contract</a:t>
            </a:r>
            <a:endParaRPr b="0" i="0" sz="1100" u="none" cap="none" strike="noStrike">
              <a:solidFill>
                <a:srgbClr val="000000"/>
              </a:solidFill>
              <a:latin typeface="Arial"/>
              <a:ea typeface="Arial"/>
              <a:cs typeface="Arial"/>
              <a:sym typeface="Arial"/>
            </a:endParaRPr>
          </a:p>
        </p:txBody>
      </p:sp>
      <p:sp>
        <p:nvSpPr>
          <p:cNvPr id="2186" name="Google Shape;2186;p85"/>
          <p:cNvSpPr txBox="1"/>
          <p:nvPr/>
        </p:nvSpPr>
        <p:spPr>
          <a:xfrm>
            <a:off x="3133204" y="3484903"/>
            <a:ext cx="883200" cy="478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 and I am not locked in by my contract …</a:t>
            </a:r>
            <a:endParaRPr b="0" i="0" sz="1100" u="none" cap="none" strike="noStrike">
              <a:solidFill>
                <a:srgbClr val="000000"/>
              </a:solidFill>
              <a:latin typeface="Arial"/>
              <a:ea typeface="Arial"/>
              <a:cs typeface="Arial"/>
              <a:sym typeface="Arial"/>
            </a:endParaRPr>
          </a:p>
        </p:txBody>
      </p:sp>
      <p:sp>
        <p:nvSpPr>
          <p:cNvPr id="2187" name="Google Shape;2187;p85"/>
          <p:cNvSpPr txBox="1"/>
          <p:nvPr/>
        </p:nvSpPr>
        <p:spPr>
          <a:xfrm>
            <a:off x="1953750" y="1358830"/>
            <a:ext cx="1031100" cy="478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 and I haven’t thought about churning …</a:t>
            </a:r>
            <a:endParaRPr b="0" i="0" sz="1100" u="none" cap="none" strike="noStrike">
              <a:solidFill>
                <a:srgbClr val="000000"/>
              </a:solidFill>
              <a:latin typeface="Arial"/>
              <a:ea typeface="Arial"/>
              <a:cs typeface="Arial"/>
              <a:sym typeface="Arial"/>
            </a:endParaRPr>
          </a:p>
        </p:txBody>
      </p:sp>
      <p:sp>
        <p:nvSpPr>
          <p:cNvPr id="2188" name="Google Shape;2188;p85"/>
          <p:cNvSpPr txBox="1"/>
          <p:nvPr/>
        </p:nvSpPr>
        <p:spPr>
          <a:xfrm>
            <a:off x="1953750" y="3023941"/>
            <a:ext cx="1031100" cy="478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 and I have thought about churning …</a:t>
            </a:r>
            <a:endParaRPr b="0" i="0" sz="1100" u="none" cap="none" strike="noStrike">
              <a:solidFill>
                <a:srgbClr val="000000"/>
              </a:solidFill>
              <a:latin typeface="Arial"/>
              <a:ea typeface="Arial"/>
              <a:cs typeface="Arial"/>
              <a:sym typeface="Arial"/>
            </a:endParaRPr>
          </a:p>
        </p:txBody>
      </p:sp>
      <p:sp>
        <p:nvSpPr>
          <p:cNvPr id="2189" name="Google Shape;2189;p85"/>
          <p:cNvSpPr txBox="1"/>
          <p:nvPr/>
        </p:nvSpPr>
        <p:spPr>
          <a:xfrm>
            <a:off x="4391172" y="2904539"/>
            <a:ext cx="772800" cy="478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 and I have decided to stay</a:t>
            </a:r>
            <a:endParaRPr b="0" i="0" sz="1100" u="none" cap="none" strike="noStrike">
              <a:solidFill>
                <a:srgbClr val="000000"/>
              </a:solidFill>
              <a:latin typeface="Arial"/>
              <a:ea typeface="Arial"/>
              <a:cs typeface="Arial"/>
              <a:sym typeface="Arial"/>
            </a:endParaRPr>
          </a:p>
        </p:txBody>
      </p:sp>
      <p:sp>
        <p:nvSpPr>
          <p:cNvPr id="2190" name="Google Shape;2190;p85"/>
          <p:cNvSpPr txBox="1"/>
          <p:nvPr/>
        </p:nvSpPr>
        <p:spPr>
          <a:xfrm>
            <a:off x="4391172" y="3827098"/>
            <a:ext cx="772800" cy="478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 and I have decided to leave …</a:t>
            </a:r>
            <a:endParaRPr b="0" i="0" sz="1100" u="none" cap="none" strike="noStrike">
              <a:solidFill>
                <a:srgbClr val="000000"/>
              </a:solidFill>
              <a:latin typeface="Arial"/>
              <a:ea typeface="Arial"/>
              <a:cs typeface="Arial"/>
              <a:sym typeface="Arial"/>
            </a:endParaRPr>
          </a:p>
        </p:txBody>
      </p:sp>
      <p:cxnSp>
        <p:nvCxnSpPr>
          <p:cNvPr id="2191" name="Google Shape;2191;p85"/>
          <p:cNvCxnSpPr>
            <a:stCxn id="2184" idx="3"/>
            <a:endCxn id="2187" idx="1"/>
          </p:cNvCxnSpPr>
          <p:nvPr/>
        </p:nvCxnSpPr>
        <p:spPr>
          <a:xfrm flipH="1" rot="10800000">
            <a:off x="1793792" y="1598268"/>
            <a:ext cx="159900" cy="906600"/>
          </a:xfrm>
          <a:prstGeom prst="bentConnector3">
            <a:avLst>
              <a:gd fmla="val 49985" name="adj1"/>
            </a:avLst>
          </a:prstGeom>
          <a:noFill/>
          <a:ln cap="flat" cmpd="sng" w="9525">
            <a:solidFill>
              <a:schemeClr val="accent4"/>
            </a:solidFill>
            <a:prstDash val="solid"/>
            <a:miter lim="800000"/>
            <a:headEnd len="sm" w="sm" type="none"/>
            <a:tailEnd len="med" w="med" type="triangle"/>
          </a:ln>
        </p:spPr>
      </p:cxnSp>
      <p:cxnSp>
        <p:nvCxnSpPr>
          <p:cNvPr id="2192" name="Google Shape;2192;p85"/>
          <p:cNvCxnSpPr>
            <a:stCxn id="2184" idx="3"/>
            <a:endCxn id="2188" idx="1"/>
          </p:cNvCxnSpPr>
          <p:nvPr/>
        </p:nvCxnSpPr>
        <p:spPr>
          <a:xfrm>
            <a:off x="1793792" y="2504868"/>
            <a:ext cx="159900" cy="758400"/>
          </a:xfrm>
          <a:prstGeom prst="bentConnector3">
            <a:avLst>
              <a:gd fmla="val 49985" name="adj1"/>
            </a:avLst>
          </a:prstGeom>
          <a:noFill/>
          <a:ln cap="flat" cmpd="sng" w="9525">
            <a:solidFill>
              <a:schemeClr val="accent4"/>
            </a:solidFill>
            <a:prstDash val="solid"/>
            <a:miter lim="800000"/>
            <a:headEnd len="sm" w="sm" type="none"/>
            <a:tailEnd len="med" w="med" type="triangle"/>
          </a:ln>
        </p:spPr>
      </p:cxnSp>
      <p:cxnSp>
        <p:nvCxnSpPr>
          <p:cNvPr id="2193" name="Google Shape;2193;p85"/>
          <p:cNvCxnSpPr>
            <a:stCxn id="2188" idx="3"/>
            <a:endCxn id="2185" idx="1"/>
          </p:cNvCxnSpPr>
          <p:nvPr/>
        </p:nvCxnSpPr>
        <p:spPr>
          <a:xfrm flipH="1" rot="10800000">
            <a:off x="2984850" y="2566441"/>
            <a:ext cx="148500" cy="696900"/>
          </a:xfrm>
          <a:prstGeom prst="bentConnector3">
            <a:avLst>
              <a:gd fmla="val 49964" name="adj1"/>
            </a:avLst>
          </a:prstGeom>
          <a:noFill/>
          <a:ln cap="flat" cmpd="sng" w="9525">
            <a:solidFill>
              <a:schemeClr val="accent4"/>
            </a:solidFill>
            <a:prstDash val="solid"/>
            <a:miter lim="800000"/>
            <a:headEnd len="sm" w="sm" type="none"/>
            <a:tailEnd len="med" w="med" type="triangle"/>
          </a:ln>
        </p:spPr>
      </p:cxnSp>
      <p:cxnSp>
        <p:nvCxnSpPr>
          <p:cNvPr id="2194" name="Google Shape;2194;p85"/>
          <p:cNvCxnSpPr>
            <a:stCxn id="2188" idx="3"/>
            <a:endCxn id="2186" idx="1"/>
          </p:cNvCxnSpPr>
          <p:nvPr/>
        </p:nvCxnSpPr>
        <p:spPr>
          <a:xfrm>
            <a:off x="2984850" y="3263341"/>
            <a:ext cx="148500" cy="461100"/>
          </a:xfrm>
          <a:prstGeom prst="bentConnector3">
            <a:avLst>
              <a:gd fmla="val 49964" name="adj1"/>
            </a:avLst>
          </a:prstGeom>
          <a:noFill/>
          <a:ln cap="flat" cmpd="sng" w="9525">
            <a:solidFill>
              <a:srgbClr val="FF0000"/>
            </a:solidFill>
            <a:prstDash val="solid"/>
            <a:miter lim="800000"/>
            <a:headEnd len="sm" w="sm" type="none"/>
            <a:tailEnd len="med" w="med" type="triangle"/>
          </a:ln>
        </p:spPr>
      </p:cxnSp>
      <p:cxnSp>
        <p:nvCxnSpPr>
          <p:cNvPr id="2195" name="Google Shape;2195;p85"/>
          <p:cNvCxnSpPr>
            <a:stCxn id="2186" idx="3"/>
            <a:endCxn id="2189" idx="1"/>
          </p:cNvCxnSpPr>
          <p:nvPr/>
        </p:nvCxnSpPr>
        <p:spPr>
          <a:xfrm flipH="1" rot="10800000">
            <a:off x="4016404" y="3143803"/>
            <a:ext cx="374700" cy="580500"/>
          </a:xfrm>
          <a:prstGeom prst="bentConnector3">
            <a:avLst>
              <a:gd fmla="val 50000" name="adj1"/>
            </a:avLst>
          </a:prstGeom>
          <a:noFill/>
          <a:ln cap="flat" cmpd="sng" w="9525">
            <a:solidFill>
              <a:srgbClr val="FF0000"/>
            </a:solidFill>
            <a:prstDash val="solid"/>
            <a:miter lim="800000"/>
            <a:headEnd len="sm" w="sm" type="none"/>
            <a:tailEnd len="med" w="med" type="triangle"/>
          </a:ln>
        </p:spPr>
      </p:cxnSp>
      <p:cxnSp>
        <p:nvCxnSpPr>
          <p:cNvPr id="2196" name="Google Shape;2196;p85"/>
          <p:cNvCxnSpPr>
            <a:stCxn id="2186" idx="3"/>
            <a:endCxn id="2190" idx="1"/>
          </p:cNvCxnSpPr>
          <p:nvPr/>
        </p:nvCxnSpPr>
        <p:spPr>
          <a:xfrm>
            <a:off x="4016404" y="3724303"/>
            <a:ext cx="374700" cy="342300"/>
          </a:xfrm>
          <a:prstGeom prst="bentConnector3">
            <a:avLst>
              <a:gd fmla="val 50000" name="adj1"/>
            </a:avLst>
          </a:prstGeom>
          <a:noFill/>
          <a:ln cap="flat" cmpd="sng" w="9525">
            <a:solidFill>
              <a:srgbClr val="FF0000"/>
            </a:solidFill>
            <a:prstDash val="solid"/>
            <a:miter lim="800000"/>
            <a:headEnd len="sm" w="sm" type="none"/>
            <a:tailEnd len="med" w="med" type="triangle"/>
          </a:ln>
        </p:spPr>
      </p:cxnSp>
      <p:sp>
        <p:nvSpPr>
          <p:cNvPr id="2197" name="Google Shape;2197;p85"/>
          <p:cNvSpPr/>
          <p:nvPr/>
        </p:nvSpPr>
        <p:spPr>
          <a:xfrm>
            <a:off x="4150379" y="1034274"/>
            <a:ext cx="375000" cy="310500"/>
          </a:xfrm>
          <a:prstGeom prst="rightArrow">
            <a:avLst>
              <a:gd fmla="val 50000" name="adj1"/>
              <a:gd fmla="val 30208" name="adj2"/>
            </a:avLst>
          </a:prstGeom>
          <a:solidFill>
            <a:srgbClr val="92D05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alibri"/>
              <a:ea typeface="Calibri"/>
              <a:cs typeface="Calibri"/>
              <a:sym typeface="Calibri"/>
            </a:endParaRPr>
          </a:p>
        </p:txBody>
      </p:sp>
      <p:sp>
        <p:nvSpPr>
          <p:cNvPr id="2198" name="Google Shape;2198;p85"/>
          <p:cNvSpPr/>
          <p:nvPr/>
        </p:nvSpPr>
        <p:spPr>
          <a:xfrm>
            <a:off x="4150379" y="2410108"/>
            <a:ext cx="375000" cy="311700"/>
          </a:xfrm>
          <a:prstGeom prst="rightArrow">
            <a:avLst>
              <a:gd fmla="val 50000" name="adj1"/>
              <a:gd fmla="val 30094" name="adj2"/>
            </a:avLst>
          </a:prstGeom>
          <a:solidFill>
            <a:srgbClr val="92D05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alibri"/>
              <a:ea typeface="Calibri"/>
              <a:cs typeface="Calibri"/>
              <a:sym typeface="Calibri"/>
            </a:endParaRPr>
          </a:p>
        </p:txBody>
      </p:sp>
      <p:sp>
        <p:nvSpPr>
          <p:cNvPr id="2199" name="Google Shape;2199;p85"/>
          <p:cNvSpPr/>
          <p:nvPr/>
        </p:nvSpPr>
        <p:spPr>
          <a:xfrm>
            <a:off x="5194329" y="2873965"/>
            <a:ext cx="375000" cy="311700"/>
          </a:xfrm>
          <a:prstGeom prst="rightArrow">
            <a:avLst>
              <a:gd fmla="val 50000" name="adj1"/>
              <a:gd fmla="val 30094" name="adj2"/>
            </a:avLst>
          </a:prstGeom>
          <a:solidFill>
            <a:srgbClr val="92D05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alibri"/>
              <a:ea typeface="Calibri"/>
              <a:cs typeface="Calibri"/>
              <a:sym typeface="Calibri"/>
            </a:endParaRPr>
          </a:p>
        </p:txBody>
      </p:sp>
      <p:sp>
        <p:nvSpPr>
          <p:cNvPr id="2200" name="Google Shape;2200;p85"/>
          <p:cNvSpPr/>
          <p:nvPr/>
        </p:nvSpPr>
        <p:spPr>
          <a:xfrm>
            <a:off x="6317700" y="3296575"/>
            <a:ext cx="375000" cy="310500"/>
          </a:xfrm>
          <a:prstGeom prst="rightArrow">
            <a:avLst>
              <a:gd fmla="val 50000" name="adj1"/>
              <a:gd fmla="val 30208" name="adj2"/>
            </a:avLst>
          </a:prstGeom>
          <a:solidFill>
            <a:srgbClr val="92D05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alibri"/>
              <a:ea typeface="Calibri"/>
              <a:cs typeface="Calibri"/>
              <a:sym typeface="Calibri"/>
            </a:endParaRPr>
          </a:p>
        </p:txBody>
      </p:sp>
      <p:sp>
        <p:nvSpPr>
          <p:cNvPr id="2201" name="Google Shape;2201;p85"/>
          <p:cNvSpPr txBox="1"/>
          <p:nvPr/>
        </p:nvSpPr>
        <p:spPr>
          <a:xfrm>
            <a:off x="3186120" y="804606"/>
            <a:ext cx="857400" cy="798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 because it’s too complex or I don’t have time or it’s not worth it</a:t>
            </a:r>
            <a:endParaRPr b="0" i="0" sz="1100" u="none" cap="none" strike="noStrike">
              <a:solidFill>
                <a:srgbClr val="000000"/>
              </a:solidFill>
              <a:latin typeface="Arial"/>
              <a:ea typeface="Arial"/>
              <a:cs typeface="Arial"/>
              <a:sym typeface="Arial"/>
            </a:endParaRPr>
          </a:p>
        </p:txBody>
      </p:sp>
      <p:sp>
        <p:nvSpPr>
          <p:cNvPr id="2202" name="Google Shape;2202;p85"/>
          <p:cNvSpPr txBox="1"/>
          <p:nvPr/>
        </p:nvSpPr>
        <p:spPr>
          <a:xfrm>
            <a:off x="3186120" y="1752764"/>
            <a:ext cx="857400" cy="478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 because my operator is the best</a:t>
            </a:r>
            <a:endParaRPr b="0" i="0" sz="1100" u="none" cap="none" strike="noStrike">
              <a:solidFill>
                <a:srgbClr val="000000"/>
              </a:solidFill>
              <a:latin typeface="Arial"/>
              <a:ea typeface="Arial"/>
              <a:cs typeface="Arial"/>
              <a:sym typeface="Arial"/>
            </a:endParaRPr>
          </a:p>
        </p:txBody>
      </p:sp>
      <p:cxnSp>
        <p:nvCxnSpPr>
          <p:cNvPr id="2203" name="Google Shape;2203;p85"/>
          <p:cNvCxnSpPr>
            <a:stCxn id="2187" idx="3"/>
            <a:endCxn id="2201" idx="1"/>
          </p:cNvCxnSpPr>
          <p:nvPr/>
        </p:nvCxnSpPr>
        <p:spPr>
          <a:xfrm flipH="1" rot="10800000">
            <a:off x="2984850" y="1203730"/>
            <a:ext cx="201300" cy="394500"/>
          </a:xfrm>
          <a:prstGeom prst="bentConnector3">
            <a:avLst>
              <a:gd fmla="val 49984" name="adj1"/>
            </a:avLst>
          </a:prstGeom>
          <a:noFill/>
          <a:ln cap="flat" cmpd="sng" w="9525">
            <a:solidFill>
              <a:schemeClr val="accent4"/>
            </a:solidFill>
            <a:prstDash val="solid"/>
            <a:miter lim="800000"/>
            <a:headEnd len="sm" w="sm" type="none"/>
            <a:tailEnd len="med" w="med" type="triangle"/>
          </a:ln>
        </p:spPr>
      </p:cxnSp>
      <p:cxnSp>
        <p:nvCxnSpPr>
          <p:cNvPr id="2204" name="Google Shape;2204;p85"/>
          <p:cNvCxnSpPr>
            <a:stCxn id="2187" idx="3"/>
            <a:endCxn id="2202" idx="1"/>
          </p:cNvCxnSpPr>
          <p:nvPr/>
        </p:nvCxnSpPr>
        <p:spPr>
          <a:xfrm>
            <a:off x="2984850" y="1598230"/>
            <a:ext cx="201300" cy="393900"/>
          </a:xfrm>
          <a:prstGeom prst="bentConnector3">
            <a:avLst>
              <a:gd fmla="val 49984" name="adj1"/>
            </a:avLst>
          </a:prstGeom>
          <a:noFill/>
          <a:ln cap="flat" cmpd="sng" w="9525">
            <a:solidFill>
              <a:schemeClr val="accent4"/>
            </a:solidFill>
            <a:prstDash val="solid"/>
            <a:miter lim="800000"/>
            <a:headEnd len="sm" w="sm" type="none"/>
            <a:tailEnd len="med" w="med" type="triangle"/>
          </a:ln>
        </p:spPr>
      </p:cxnSp>
      <p:sp>
        <p:nvSpPr>
          <p:cNvPr id="2205" name="Google Shape;2205;p85"/>
          <p:cNvSpPr/>
          <p:nvPr/>
        </p:nvSpPr>
        <p:spPr>
          <a:xfrm>
            <a:off x="4150379" y="1778635"/>
            <a:ext cx="375000" cy="310500"/>
          </a:xfrm>
          <a:prstGeom prst="rightArrow">
            <a:avLst>
              <a:gd fmla="val 50000" name="adj1"/>
              <a:gd fmla="val 30208" name="adj2"/>
            </a:avLst>
          </a:prstGeom>
          <a:solidFill>
            <a:srgbClr val="92D05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alibri"/>
              <a:ea typeface="Calibri"/>
              <a:cs typeface="Calibri"/>
              <a:sym typeface="Calibri"/>
            </a:endParaRPr>
          </a:p>
        </p:txBody>
      </p:sp>
      <p:sp>
        <p:nvSpPr>
          <p:cNvPr id="2206" name="Google Shape;2206;p85"/>
          <p:cNvSpPr txBox="1"/>
          <p:nvPr/>
        </p:nvSpPr>
        <p:spPr>
          <a:xfrm>
            <a:off x="5355431" y="3241306"/>
            <a:ext cx="772800" cy="478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 because I found a better offer</a:t>
            </a:r>
            <a:endParaRPr b="0" i="0" sz="1100" u="none" cap="none" strike="noStrike">
              <a:solidFill>
                <a:srgbClr val="000000"/>
              </a:solidFill>
              <a:latin typeface="Arial"/>
              <a:ea typeface="Arial"/>
              <a:cs typeface="Arial"/>
              <a:sym typeface="Arial"/>
            </a:endParaRPr>
          </a:p>
        </p:txBody>
      </p:sp>
      <p:sp>
        <p:nvSpPr>
          <p:cNvPr id="2207" name="Google Shape;2207;p85"/>
          <p:cNvSpPr txBox="1"/>
          <p:nvPr/>
        </p:nvSpPr>
        <p:spPr>
          <a:xfrm>
            <a:off x="5355431" y="3790282"/>
            <a:ext cx="879600" cy="478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 because my needs have changed</a:t>
            </a:r>
            <a:endParaRPr b="0" i="0" sz="1100" u="none" cap="none" strike="noStrike">
              <a:solidFill>
                <a:srgbClr val="000000"/>
              </a:solidFill>
              <a:latin typeface="Arial"/>
              <a:ea typeface="Arial"/>
              <a:cs typeface="Arial"/>
              <a:sym typeface="Arial"/>
            </a:endParaRPr>
          </a:p>
        </p:txBody>
      </p:sp>
      <p:sp>
        <p:nvSpPr>
          <p:cNvPr id="2208" name="Google Shape;2208;p85"/>
          <p:cNvSpPr txBox="1"/>
          <p:nvPr/>
        </p:nvSpPr>
        <p:spPr>
          <a:xfrm>
            <a:off x="5355431" y="4343239"/>
            <a:ext cx="879600" cy="31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alibri"/>
                <a:ea typeface="Calibri"/>
                <a:cs typeface="Calibri"/>
                <a:sym typeface="Calibri"/>
              </a:rPr>
              <a:t>… because I’m not satisfied</a:t>
            </a:r>
            <a:endParaRPr b="0" i="0" sz="1100" u="none" cap="none" strike="noStrike">
              <a:solidFill>
                <a:srgbClr val="000000"/>
              </a:solidFill>
              <a:latin typeface="Arial"/>
              <a:ea typeface="Arial"/>
              <a:cs typeface="Arial"/>
              <a:sym typeface="Arial"/>
            </a:endParaRPr>
          </a:p>
        </p:txBody>
      </p:sp>
      <p:cxnSp>
        <p:nvCxnSpPr>
          <p:cNvPr id="2209" name="Google Shape;2209;p85"/>
          <p:cNvCxnSpPr>
            <a:stCxn id="2190" idx="3"/>
            <a:endCxn id="2206" idx="1"/>
          </p:cNvCxnSpPr>
          <p:nvPr/>
        </p:nvCxnSpPr>
        <p:spPr>
          <a:xfrm flipH="1" rot="10800000">
            <a:off x="5163972" y="3480598"/>
            <a:ext cx="191400" cy="585900"/>
          </a:xfrm>
          <a:prstGeom prst="bentConnector3">
            <a:avLst>
              <a:gd fmla="val 49994" name="adj1"/>
            </a:avLst>
          </a:prstGeom>
          <a:noFill/>
          <a:ln cap="flat" cmpd="sng" w="9525">
            <a:solidFill>
              <a:srgbClr val="FF0000"/>
            </a:solidFill>
            <a:prstDash val="solid"/>
            <a:miter lim="800000"/>
            <a:headEnd len="sm" w="sm" type="none"/>
            <a:tailEnd len="med" w="med" type="triangle"/>
          </a:ln>
        </p:spPr>
      </p:cxnSp>
      <p:cxnSp>
        <p:nvCxnSpPr>
          <p:cNvPr id="2210" name="Google Shape;2210;p85"/>
          <p:cNvCxnSpPr/>
          <p:nvPr/>
        </p:nvCxnSpPr>
        <p:spPr>
          <a:xfrm flipH="1" rot="10800000">
            <a:off x="5163755" y="3968980"/>
            <a:ext cx="191700" cy="97500"/>
          </a:xfrm>
          <a:prstGeom prst="bentConnector3">
            <a:avLst>
              <a:gd fmla="val 49994" name="adj1"/>
            </a:avLst>
          </a:prstGeom>
          <a:noFill/>
          <a:ln cap="flat" cmpd="sng" w="9525">
            <a:solidFill>
              <a:srgbClr val="FF0000"/>
            </a:solidFill>
            <a:prstDash val="solid"/>
            <a:miter lim="800000"/>
            <a:headEnd len="sm" w="sm" type="none"/>
            <a:tailEnd len="med" w="med" type="triangle"/>
          </a:ln>
        </p:spPr>
      </p:cxnSp>
      <p:cxnSp>
        <p:nvCxnSpPr>
          <p:cNvPr id="2211" name="Google Shape;2211;p85"/>
          <p:cNvCxnSpPr>
            <a:stCxn id="2190" idx="3"/>
            <a:endCxn id="2208" idx="1"/>
          </p:cNvCxnSpPr>
          <p:nvPr/>
        </p:nvCxnSpPr>
        <p:spPr>
          <a:xfrm>
            <a:off x="5163972" y="4066498"/>
            <a:ext cx="191400" cy="436200"/>
          </a:xfrm>
          <a:prstGeom prst="bentConnector3">
            <a:avLst>
              <a:gd fmla="val 49994" name="adj1"/>
            </a:avLst>
          </a:prstGeom>
          <a:noFill/>
          <a:ln cap="flat" cmpd="sng" w="9525">
            <a:solidFill>
              <a:srgbClr val="FF0000"/>
            </a:solidFill>
            <a:prstDash val="solid"/>
            <a:miter lim="800000"/>
            <a:headEnd len="sm" w="sm" type="none"/>
            <a:tailEnd len="med" w="med" type="triangle"/>
          </a:ln>
        </p:spPr>
      </p:cxnSp>
      <p:sp>
        <p:nvSpPr>
          <p:cNvPr id="2212" name="Google Shape;2212;p85"/>
          <p:cNvSpPr/>
          <p:nvPr/>
        </p:nvSpPr>
        <p:spPr>
          <a:xfrm>
            <a:off x="6317700" y="3741346"/>
            <a:ext cx="375000" cy="310500"/>
          </a:xfrm>
          <a:prstGeom prst="rightArrow">
            <a:avLst>
              <a:gd fmla="val 50000" name="adj1"/>
              <a:gd fmla="val 30208" name="adj2"/>
            </a:avLst>
          </a:prstGeom>
          <a:solidFill>
            <a:srgbClr val="92D05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alibri"/>
              <a:ea typeface="Calibri"/>
              <a:cs typeface="Calibri"/>
              <a:sym typeface="Calibri"/>
            </a:endParaRPr>
          </a:p>
        </p:txBody>
      </p:sp>
      <p:sp>
        <p:nvSpPr>
          <p:cNvPr id="2213" name="Google Shape;2213;p85"/>
          <p:cNvSpPr/>
          <p:nvPr/>
        </p:nvSpPr>
        <p:spPr>
          <a:xfrm>
            <a:off x="6317700" y="4224923"/>
            <a:ext cx="375000" cy="310500"/>
          </a:xfrm>
          <a:prstGeom prst="rightArrow">
            <a:avLst>
              <a:gd fmla="val 50000" name="adj1"/>
              <a:gd fmla="val 30208" name="adj2"/>
            </a:avLst>
          </a:prstGeom>
          <a:solidFill>
            <a:srgbClr val="92D05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alibri"/>
              <a:ea typeface="Calibri"/>
              <a:cs typeface="Calibri"/>
              <a:sym typeface="Calibri"/>
            </a:endParaRPr>
          </a:p>
        </p:txBody>
      </p:sp>
      <p:grpSp>
        <p:nvGrpSpPr>
          <p:cNvPr id="2214" name="Google Shape;2214;p85"/>
          <p:cNvGrpSpPr/>
          <p:nvPr/>
        </p:nvGrpSpPr>
        <p:grpSpPr>
          <a:xfrm>
            <a:off x="4439772" y="2410229"/>
            <a:ext cx="1884630" cy="324044"/>
            <a:chOff x="2904275" y="2024207"/>
            <a:chExt cx="2544047" cy="437424"/>
          </a:xfrm>
        </p:grpSpPr>
        <p:grpSp>
          <p:nvGrpSpPr>
            <p:cNvPr id="2215" name="Google Shape;2215;p85"/>
            <p:cNvGrpSpPr/>
            <p:nvPr/>
          </p:nvGrpSpPr>
          <p:grpSpPr>
            <a:xfrm>
              <a:off x="2904275" y="2024207"/>
              <a:ext cx="2544047" cy="437424"/>
              <a:chOff x="7742974" y="2024207"/>
              <a:chExt cx="2544047" cy="437424"/>
            </a:xfrm>
          </p:grpSpPr>
          <p:sp>
            <p:nvSpPr>
              <p:cNvPr id="2216" name="Google Shape;2216;p85"/>
              <p:cNvSpPr/>
              <p:nvPr/>
            </p:nvSpPr>
            <p:spPr>
              <a:xfrm flipH="1">
                <a:off x="9135321" y="2035931"/>
                <a:ext cx="1151700" cy="425700"/>
              </a:xfrm>
              <a:prstGeom prst="roundRect">
                <a:avLst>
                  <a:gd fmla="val 16667" name="adj"/>
                </a:avLst>
              </a:prstGeom>
              <a:solidFill>
                <a:srgbClr val="002060"/>
              </a:solidFill>
              <a:ln>
                <a:noFill/>
              </a:ln>
            </p:spPr>
            <p:txBody>
              <a:bodyPr anchorCtr="0" anchor="t" bIns="33875" lIns="67725" spcFirstLastPara="1" rIns="67725" wrap="square" tIns="3387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Calibri"/>
                    <a:ea typeface="Calibri"/>
                    <a:cs typeface="Calibri"/>
                    <a:sym typeface="Calibri"/>
                  </a:rPr>
                  <a:t>3</a:t>
                </a:r>
                <a:endParaRPr b="1" i="0" sz="1300" u="none" cap="none" strike="noStrike">
                  <a:solidFill>
                    <a:srgbClr val="FFFFFF"/>
                  </a:solidFill>
                  <a:latin typeface="Calibri"/>
                  <a:ea typeface="Calibri"/>
                  <a:cs typeface="Calibri"/>
                  <a:sym typeface="Calibri"/>
                </a:endParaRPr>
              </a:p>
            </p:txBody>
          </p:sp>
          <p:sp>
            <p:nvSpPr>
              <p:cNvPr id="2217" name="Google Shape;2217;p85"/>
              <p:cNvSpPr/>
              <p:nvPr/>
            </p:nvSpPr>
            <p:spPr>
              <a:xfrm flipH="1">
                <a:off x="7742974" y="2024207"/>
                <a:ext cx="2435400" cy="437400"/>
              </a:xfrm>
              <a:prstGeom prst="parallelogram">
                <a:avLst>
                  <a:gd fmla="val 106250" name="adj"/>
                </a:avLst>
              </a:prstGeom>
              <a:solidFill>
                <a:schemeClr val="lt1"/>
              </a:solidFill>
              <a:ln>
                <a:noFill/>
              </a:ln>
            </p:spPr>
            <p:txBody>
              <a:bodyPr anchorCtr="0" anchor="ctr" bIns="33875" lIns="67725" spcFirstLastPara="1" rIns="67725" wrap="square" tIns="338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grpSp>
        <p:sp>
          <p:nvSpPr>
            <p:cNvPr id="2218" name="Google Shape;2218;p85"/>
            <p:cNvSpPr txBox="1"/>
            <p:nvPr/>
          </p:nvSpPr>
          <p:spPr>
            <a:xfrm>
              <a:off x="3133011" y="2080496"/>
              <a:ext cx="2057400" cy="338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Locked In Subscriber</a:t>
              </a:r>
              <a:endParaRPr b="0" i="0" sz="1200" u="none" cap="none" strike="noStrike">
                <a:solidFill>
                  <a:schemeClr val="dk1"/>
                </a:solidFill>
                <a:latin typeface="Calibri"/>
                <a:ea typeface="Calibri"/>
                <a:cs typeface="Calibri"/>
                <a:sym typeface="Calibri"/>
              </a:endParaRPr>
            </a:p>
          </p:txBody>
        </p:sp>
      </p:grpSp>
      <p:grpSp>
        <p:nvGrpSpPr>
          <p:cNvPr id="2219" name="Google Shape;2219;p85"/>
          <p:cNvGrpSpPr/>
          <p:nvPr/>
        </p:nvGrpSpPr>
        <p:grpSpPr>
          <a:xfrm>
            <a:off x="4435547" y="1793954"/>
            <a:ext cx="1884630" cy="324044"/>
            <a:chOff x="2904275" y="2024207"/>
            <a:chExt cx="2544047" cy="437424"/>
          </a:xfrm>
        </p:grpSpPr>
        <p:grpSp>
          <p:nvGrpSpPr>
            <p:cNvPr id="2220" name="Google Shape;2220;p85"/>
            <p:cNvGrpSpPr/>
            <p:nvPr/>
          </p:nvGrpSpPr>
          <p:grpSpPr>
            <a:xfrm>
              <a:off x="2904275" y="2024207"/>
              <a:ext cx="2544047" cy="437424"/>
              <a:chOff x="7742974" y="2024207"/>
              <a:chExt cx="2544047" cy="437424"/>
            </a:xfrm>
          </p:grpSpPr>
          <p:sp>
            <p:nvSpPr>
              <p:cNvPr id="2221" name="Google Shape;2221;p85"/>
              <p:cNvSpPr/>
              <p:nvPr/>
            </p:nvSpPr>
            <p:spPr>
              <a:xfrm flipH="1">
                <a:off x="9135321" y="2035931"/>
                <a:ext cx="1151700" cy="425700"/>
              </a:xfrm>
              <a:prstGeom prst="roundRect">
                <a:avLst>
                  <a:gd fmla="val 16667" name="adj"/>
                </a:avLst>
              </a:prstGeom>
              <a:solidFill>
                <a:srgbClr val="002060"/>
              </a:solidFill>
              <a:ln>
                <a:noFill/>
              </a:ln>
            </p:spPr>
            <p:txBody>
              <a:bodyPr anchorCtr="0" anchor="t" bIns="33875" lIns="67725" spcFirstLastPara="1" rIns="67725" wrap="square" tIns="3387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2222" name="Google Shape;2222;p85"/>
              <p:cNvSpPr/>
              <p:nvPr/>
            </p:nvSpPr>
            <p:spPr>
              <a:xfrm flipH="1">
                <a:off x="7742974" y="2024207"/>
                <a:ext cx="2435400" cy="437400"/>
              </a:xfrm>
              <a:prstGeom prst="parallelogram">
                <a:avLst>
                  <a:gd fmla="val 106250" name="adj"/>
                </a:avLst>
              </a:prstGeom>
              <a:solidFill>
                <a:schemeClr val="lt1"/>
              </a:solidFill>
              <a:ln>
                <a:noFill/>
              </a:ln>
            </p:spPr>
            <p:txBody>
              <a:bodyPr anchorCtr="0" anchor="ctr" bIns="33875" lIns="67725" spcFirstLastPara="1" rIns="67725" wrap="square" tIns="338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grpSp>
        <p:sp>
          <p:nvSpPr>
            <p:cNvPr id="2223" name="Google Shape;2223;p85"/>
            <p:cNvSpPr txBox="1"/>
            <p:nvPr/>
          </p:nvSpPr>
          <p:spPr>
            <a:xfrm>
              <a:off x="3133011" y="2080496"/>
              <a:ext cx="2057400" cy="338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Unconditionally Loyal</a:t>
              </a:r>
              <a:endParaRPr b="0" i="0" sz="1200" u="none" cap="none" strike="noStrike">
                <a:solidFill>
                  <a:schemeClr val="dk1"/>
                </a:solidFill>
                <a:latin typeface="Calibri"/>
                <a:ea typeface="Calibri"/>
                <a:cs typeface="Calibri"/>
                <a:sym typeface="Calibri"/>
              </a:endParaRPr>
            </a:p>
          </p:txBody>
        </p:sp>
      </p:grpSp>
      <p:grpSp>
        <p:nvGrpSpPr>
          <p:cNvPr id="2224" name="Google Shape;2224;p85"/>
          <p:cNvGrpSpPr/>
          <p:nvPr/>
        </p:nvGrpSpPr>
        <p:grpSpPr>
          <a:xfrm>
            <a:off x="4435547" y="1020922"/>
            <a:ext cx="1884630" cy="324044"/>
            <a:chOff x="2904275" y="2024207"/>
            <a:chExt cx="2544047" cy="437424"/>
          </a:xfrm>
        </p:grpSpPr>
        <p:grpSp>
          <p:nvGrpSpPr>
            <p:cNvPr id="2225" name="Google Shape;2225;p85"/>
            <p:cNvGrpSpPr/>
            <p:nvPr/>
          </p:nvGrpSpPr>
          <p:grpSpPr>
            <a:xfrm>
              <a:off x="2904275" y="2024207"/>
              <a:ext cx="2544047" cy="437424"/>
              <a:chOff x="7742974" y="2024207"/>
              <a:chExt cx="2544047" cy="437424"/>
            </a:xfrm>
          </p:grpSpPr>
          <p:sp>
            <p:nvSpPr>
              <p:cNvPr id="2226" name="Google Shape;2226;p85"/>
              <p:cNvSpPr/>
              <p:nvPr/>
            </p:nvSpPr>
            <p:spPr>
              <a:xfrm flipH="1">
                <a:off x="9135321" y="2035931"/>
                <a:ext cx="1151700" cy="425700"/>
              </a:xfrm>
              <a:prstGeom prst="roundRect">
                <a:avLst>
                  <a:gd fmla="val 16667" name="adj"/>
                </a:avLst>
              </a:prstGeom>
              <a:solidFill>
                <a:srgbClr val="002060"/>
              </a:solidFill>
              <a:ln>
                <a:noFill/>
              </a:ln>
            </p:spPr>
            <p:txBody>
              <a:bodyPr anchorCtr="0" anchor="t" bIns="33875" lIns="67725" spcFirstLastPara="1" rIns="67725" wrap="square" tIns="3387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2227" name="Google Shape;2227;p85"/>
              <p:cNvSpPr/>
              <p:nvPr/>
            </p:nvSpPr>
            <p:spPr>
              <a:xfrm flipH="1">
                <a:off x="7742974" y="2024207"/>
                <a:ext cx="2435400" cy="437400"/>
              </a:xfrm>
              <a:prstGeom prst="parallelogram">
                <a:avLst>
                  <a:gd fmla="val 106250" name="adj"/>
                </a:avLst>
              </a:prstGeom>
              <a:solidFill>
                <a:schemeClr val="lt1"/>
              </a:solidFill>
              <a:ln>
                <a:noFill/>
              </a:ln>
            </p:spPr>
            <p:txBody>
              <a:bodyPr anchorCtr="0" anchor="ctr" bIns="33875" lIns="67725" spcFirstLastPara="1" rIns="67725" wrap="square" tIns="338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grpSp>
        <p:sp>
          <p:nvSpPr>
            <p:cNvPr id="2228" name="Google Shape;2228;p85"/>
            <p:cNvSpPr txBox="1"/>
            <p:nvPr/>
          </p:nvSpPr>
          <p:spPr>
            <a:xfrm>
              <a:off x="3133011" y="2080496"/>
              <a:ext cx="2057400" cy="338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Inert Subscriber</a:t>
              </a:r>
              <a:endParaRPr b="0" i="0" sz="1200" u="none" cap="none" strike="noStrike">
                <a:solidFill>
                  <a:schemeClr val="dk1"/>
                </a:solidFill>
                <a:latin typeface="Calibri"/>
                <a:ea typeface="Calibri"/>
                <a:cs typeface="Calibri"/>
                <a:sym typeface="Calibri"/>
              </a:endParaRPr>
            </a:p>
          </p:txBody>
        </p:sp>
      </p:grpSp>
      <p:grpSp>
        <p:nvGrpSpPr>
          <p:cNvPr id="2229" name="Google Shape;2229;p85"/>
          <p:cNvGrpSpPr/>
          <p:nvPr/>
        </p:nvGrpSpPr>
        <p:grpSpPr>
          <a:xfrm>
            <a:off x="5458939" y="2861789"/>
            <a:ext cx="1884630" cy="324027"/>
            <a:chOff x="2904275" y="2024207"/>
            <a:chExt cx="2544047" cy="437401"/>
          </a:xfrm>
        </p:grpSpPr>
        <p:grpSp>
          <p:nvGrpSpPr>
            <p:cNvPr id="2230" name="Google Shape;2230;p85"/>
            <p:cNvGrpSpPr/>
            <p:nvPr/>
          </p:nvGrpSpPr>
          <p:grpSpPr>
            <a:xfrm>
              <a:off x="2904275" y="2024207"/>
              <a:ext cx="2544047" cy="437401"/>
              <a:chOff x="7742974" y="2024207"/>
              <a:chExt cx="2544047" cy="437401"/>
            </a:xfrm>
          </p:grpSpPr>
          <p:sp>
            <p:nvSpPr>
              <p:cNvPr id="2231" name="Google Shape;2231;p85"/>
              <p:cNvSpPr/>
              <p:nvPr/>
            </p:nvSpPr>
            <p:spPr>
              <a:xfrm flipH="1">
                <a:off x="9135321" y="2024208"/>
                <a:ext cx="1151700" cy="437400"/>
              </a:xfrm>
              <a:prstGeom prst="roundRect">
                <a:avLst>
                  <a:gd fmla="val 16667" name="adj"/>
                </a:avLst>
              </a:prstGeom>
              <a:solidFill>
                <a:srgbClr val="FFC000"/>
              </a:solidFill>
              <a:ln>
                <a:noFill/>
              </a:ln>
            </p:spPr>
            <p:txBody>
              <a:bodyPr anchorCtr="0" anchor="t" bIns="33875" lIns="67725" spcFirstLastPara="1" rIns="67725" wrap="square" tIns="3387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2232" name="Google Shape;2232;p85"/>
              <p:cNvSpPr/>
              <p:nvPr/>
            </p:nvSpPr>
            <p:spPr>
              <a:xfrm flipH="1">
                <a:off x="7742974" y="2024207"/>
                <a:ext cx="2435400" cy="437400"/>
              </a:xfrm>
              <a:prstGeom prst="parallelogram">
                <a:avLst>
                  <a:gd fmla="val 106250" name="adj"/>
                </a:avLst>
              </a:prstGeom>
              <a:solidFill>
                <a:srgbClr val="C00000"/>
              </a:solidFill>
              <a:ln>
                <a:noFill/>
              </a:ln>
            </p:spPr>
            <p:txBody>
              <a:bodyPr anchorCtr="0" anchor="ctr" bIns="33875" lIns="67725" spcFirstLastPara="1" rIns="67725" wrap="square" tIns="338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grpSp>
        <p:sp>
          <p:nvSpPr>
            <p:cNvPr id="2233" name="Google Shape;2233;p85"/>
            <p:cNvSpPr txBox="1"/>
            <p:nvPr/>
          </p:nvSpPr>
          <p:spPr>
            <a:xfrm>
              <a:off x="3133011" y="2080496"/>
              <a:ext cx="2057400" cy="338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Conditionally Loyal</a:t>
              </a:r>
              <a:endParaRPr b="0" i="0" sz="1200" u="none" cap="none" strike="noStrike">
                <a:solidFill>
                  <a:schemeClr val="dk1"/>
                </a:solidFill>
                <a:latin typeface="Calibri"/>
                <a:ea typeface="Calibri"/>
                <a:cs typeface="Calibri"/>
                <a:sym typeface="Calibri"/>
              </a:endParaRPr>
            </a:p>
          </p:txBody>
        </p:sp>
      </p:grpSp>
      <p:grpSp>
        <p:nvGrpSpPr>
          <p:cNvPr id="2234" name="Google Shape;2234;p85"/>
          <p:cNvGrpSpPr/>
          <p:nvPr/>
        </p:nvGrpSpPr>
        <p:grpSpPr>
          <a:xfrm>
            <a:off x="6623854" y="4225045"/>
            <a:ext cx="1884630" cy="324027"/>
            <a:chOff x="2904275" y="2024207"/>
            <a:chExt cx="2544047" cy="437401"/>
          </a:xfrm>
        </p:grpSpPr>
        <p:grpSp>
          <p:nvGrpSpPr>
            <p:cNvPr id="2235" name="Google Shape;2235;p85"/>
            <p:cNvGrpSpPr/>
            <p:nvPr/>
          </p:nvGrpSpPr>
          <p:grpSpPr>
            <a:xfrm>
              <a:off x="2904275" y="2024207"/>
              <a:ext cx="2544047" cy="437401"/>
              <a:chOff x="7742974" y="2024207"/>
              <a:chExt cx="2544047" cy="437401"/>
            </a:xfrm>
          </p:grpSpPr>
          <p:sp>
            <p:nvSpPr>
              <p:cNvPr id="2236" name="Google Shape;2236;p85"/>
              <p:cNvSpPr/>
              <p:nvPr/>
            </p:nvSpPr>
            <p:spPr>
              <a:xfrm flipH="1">
                <a:off x="9135321" y="2024208"/>
                <a:ext cx="1151700" cy="437400"/>
              </a:xfrm>
              <a:prstGeom prst="roundRect">
                <a:avLst>
                  <a:gd fmla="val 16667" name="adj"/>
                </a:avLst>
              </a:prstGeom>
              <a:solidFill>
                <a:srgbClr val="FFC000"/>
              </a:solidFill>
              <a:ln>
                <a:noFill/>
              </a:ln>
            </p:spPr>
            <p:txBody>
              <a:bodyPr anchorCtr="0" anchor="t" bIns="33875" lIns="67725" spcFirstLastPara="1" rIns="67725" wrap="square" tIns="3387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sp>
            <p:nvSpPr>
              <p:cNvPr id="2237" name="Google Shape;2237;p85"/>
              <p:cNvSpPr/>
              <p:nvPr/>
            </p:nvSpPr>
            <p:spPr>
              <a:xfrm flipH="1">
                <a:off x="7742974" y="2024207"/>
                <a:ext cx="2435400" cy="437400"/>
              </a:xfrm>
              <a:prstGeom prst="parallelogram">
                <a:avLst>
                  <a:gd fmla="val 106250" name="adj"/>
                </a:avLst>
              </a:prstGeom>
              <a:solidFill>
                <a:srgbClr val="C00000"/>
              </a:solidFill>
              <a:ln>
                <a:noFill/>
              </a:ln>
            </p:spPr>
            <p:txBody>
              <a:bodyPr anchorCtr="0" anchor="ctr" bIns="33875" lIns="67725" spcFirstLastPara="1" rIns="67725" wrap="square" tIns="338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grpSp>
        <p:sp>
          <p:nvSpPr>
            <p:cNvPr id="2238" name="Google Shape;2238;p85"/>
            <p:cNvSpPr txBox="1"/>
            <p:nvPr/>
          </p:nvSpPr>
          <p:spPr>
            <a:xfrm>
              <a:off x="3133011" y="2080496"/>
              <a:ext cx="2057400" cy="338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Unsatisfied Churner</a:t>
              </a:r>
              <a:endParaRPr b="0" i="0" sz="1200" u="none" cap="none" strike="noStrike">
                <a:solidFill>
                  <a:schemeClr val="dk1"/>
                </a:solidFill>
                <a:latin typeface="Calibri"/>
                <a:ea typeface="Calibri"/>
                <a:cs typeface="Calibri"/>
                <a:sym typeface="Calibri"/>
              </a:endParaRPr>
            </a:p>
          </p:txBody>
        </p:sp>
      </p:grpSp>
      <p:grpSp>
        <p:nvGrpSpPr>
          <p:cNvPr id="2239" name="Google Shape;2239;p85"/>
          <p:cNvGrpSpPr/>
          <p:nvPr/>
        </p:nvGrpSpPr>
        <p:grpSpPr>
          <a:xfrm>
            <a:off x="6612845" y="3741467"/>
            <a:ext cx="1884630" cy="324027"/>
            <a:chOff x="2904275" y="2024207"/>
            <a:chExt cx="2544047" cy="437401"/>
          </a:xfrm>
        </p:grpSpPr>
        <p:grpSp>
          <p:nvGrpSpPr>
            <p:cNvPr id="2240" name="Google Shape;2240;p85"/>
            <p:cNvGrpSpPr/>
            <p:nvPr/>
          </p:nvGrpSpPr>
          <p:grpSpPr>
            <a:xfrm>
              <a:off x="2904275" y="2024207"/>
              <a:ext cx="2544047" cy="437401"/>
              <a:chOff x="7742974" y="2024207"/>
              <a:chExt cx="2544047" cy="437401"/>
            </a:xfrm>
          </p:grpSpPr>
          <p:sp>
            <p:nvSpPr>
              <p:cNvPr id="2241" name="Google Shape;2241;p85"/>
              <p:cNvSpPr/>
              <p:nvPr/>
            </p:nvSpPr>
            <p:spPr>
              <a:xfrm flipH="1">
                <a:off x="9135321" y="2024208"/>
                <a:ext cx="1151700" cy="437400"/>
              </a:xfrm>
              <a:prstGeom prst="roundRect">
                <a:avLst>
                  <a:gd fmla="val 16667" name="adj"/>
                </a:avLst>
              </a:prstGeom>
              <a:solidFill>
                <a:srgbClr val="FFC000"/>
              </a:solidFill>
              <a:ln>
                <a:noFill/>
              </a:ln>
            </p:spPr>
            <p:txBody>
              <a:bodyPr anchorCtr="0" anchor="t" bIns="33875" lIns="67725" spcFirstLastPara="1" rIns="67725" wrap="square" tIns="3387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Calibri"/>
                    <a:ea typeface="Calibri"/>
                    <a:cs typeface="Calibri"/>
                    <a:sym typeface="Calibri"/>
                  </a:rPr>
                  <a:t>3</a:t>
                </a:r>
                <a:endParaRPr b="1" i="0" sz="1300" u="none" cap="none" strike="noStrike">
                  <a:solidFill>
                    <a:srgbClr val="FFFFFF"/>
                  </a:solidFill>
                  <a:latin typeface="Calibri"/>
                  <a:ea typeface="Calibri"/>
                  <a:cs typeface="Calibri"/>
                  <a:sym typeface="Calibri"/>
                </a:endParaRPr>
              </a:p>
            </p:txBody>
          </p:sp>
          <p:sp>
            <p:nvSpPr>
              <p:cNvPr id="2242" name="Google Shape;2242;p85"/>
              <p:cNvSpPr/>
              <p:nvPr/>
            </p:nvSpPr>
            <p:spPr>
              <a:xfrm flipH="1">
                <a:off x="7742974" y="2024207"/>
                <a:ext cx="2435400" cy="437400"/>
              </a:xfrm>
              <a:prstGeom prst="parallelogram">
                <a:avLst>
                  <a:gd fmla="val 106250" name="adj"/>
                </a:avLst>
              </a:prstGeom>
              <a:solidFill>
                <a:srgbClr val="C00000"/>
              </a:solidFill>
              <a:ln>
                <a:noFill/>
              </a:ln>
            </p:spPr>
            <p:txBody>
              <a:bodyPr anchorCtr="0" anchor="ctr" bIns="33875" lIns="67725" spcFirstLastPara="1" rIns="67725" wrap="square" tIns="338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grpSp>
        <p:sp>
          <p:nvSpPr>
            <p:cNvPr id="2243" name="Google Shape;2243;p85"/>
            <p:cNvSpPr txBox="1"/>
            <p:nvPr/>
          </p:nvSpPr>
          <p:spPr>
            <a:xfrm>
              <a:off x="3133011" y="2080496"/>
              <a:ext cx="2057400" cy="338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Lifestyle Migrator</a:t>
              </a:r>
              <a:endParaRPr b="0" i="0" sz="1200" u="none" cap="none" strike="noStrike">
                <a:solidFill>
                  <a:schemeClr val="dk1"/>
                </a:solidFill>
                <a:latin typeface="Calibri"/>
                <a:ea typeface="Calibri"/>
                <a:cs typeface="Calibri"/>
                <a:sym typeface="Calibri"/>
              </a:endParaRPr>
            </a:p>
          </p:txBody>
        </p:sp>
      </p:grpSp>
      <p:grpSp>
        <p:nvGrpSpPr>
          <p:cNvPr id="2244" name="Google Shape;2244;p85"/>
          <p:cNvGrpSpPr/>
          <p:nvPr/>
        </p:nvGrpSpPr>
        <p:grpSpPr>
          <a:xfrm>
            <a:off x="6615170" y="3288484"/>
            <a:ext cx="1884630" cy="324027"/>
            <a:chOff x="2904275" y="2024207"/>
            <a:chExt cx="2544047" cy="437401"/>
          </a:xfrm>
        </p:grpSpPr>
        <p:grpSp>
          <p:nvGrpSpPr>
            <p:cNvPr id="2245" name="Google Shape;2245;p85"/>
            <p:cNvGrpSpPr/>
            <p:nvPr/>
          </p:nvGrpSpPr>
          <p:grpSpPr>
            <a:xfrm>
              <a:off x="2904275" y="2024207"/>
              <a:ext cx="2544047" cy="437401"/>
              <a:chOff x="7742974" y="2024207"/>
              <a:chExt cx="2544047" cy="437401"/>
            </a:xfrm>
          </p:grpSpPr>
          <p:sp>
            <p:nvSpPr>
              <p:cNvPr id="2246" name="Google Shape;2246;p85"/>
              <p:cNvSpPr/>
              <p:nvPr/>
            </p:nvSpPr>
            <p:spPr>
              <a:xfrm flipH="1">
                <a:off x="9135321" y="2024208"/>
                <a:ext cx="1151700" cy="437400"/>
              </a:xfrm>
              <a:prstGeom prst="roundRect">
                <a:avLst>
                  <a:gd fmla="val 16667" name="adj"/>
                </a:avLst>
              </a:prstGeom>
              <a:solidFill>
                <a:srgbClr val="FFC000"/>
              </a:solidFill>
              <a:ln>
                <a:noFill/>
              </a:ln>
            </p:spPr>
            <p:txBody>
              <a:bodyPr anchorCtr="0" anchor="t" bIns="33875" lIns="67725" spcFirstLastPara="1" rIns="67725" wrap="square" tIns="3387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Calibri"/>
                    <a:ea typeface="Calibri"/>
                    <a:cs typeface="Calibri"/>
                    <a:sym typeface="Calibri"/>
                  </a:rPr>
                  <a:t>2</a:t>
                </a:r>
                <a:endParaRPr b="1" i="0" sz="1300" u="none" cap="none" strike="noStrike">
                  <a:solidFill>
                    <a:srgbClr val="FFFFFF"/>
                  </a:solidFill>
                  <a:latin typeface="Calibri"/>
                  <a:ea typeface="Calibri"/>
                  <a:cs typeface="Calibri"/>
                  <a:sym typeface="Calibri"/>
                </a:endParaRPr>
              </a:p>
            </p:txBody>
          </p:sp>
          <p:sp>
            <p:nvSpPr>
              <p:cNvPr id="2247" name="Google Shape;2247;p85"/>
              <p:cNvSpPr/>
              <p:nvPr/>
            </p:nvSpPr>
            <p:spPr>
              <a:xfrm flipH="1">
                <a:off x="7742974" y="2024207"/>
                <a:ext cx="2435400" cy="437400"/>
              </a:xfrm>
              <a:prstGeom prst="parallelogram">
                <a:avLst>
                  <a:gd fmla="val 106250" name="adj"/>
                </a:avLst>
              </a:prstGeom>
              <a:solidFill>
                <a:srgbClr val="C00000"/>
              </a:solidFill>
              <a:ln>
                <a:noFill/>
              </a:ln>
            </p:spPr>
            <p:txBody>
              <a:bodyPr anchorCtr="0" anchor="ctr" bIns="33875" lIns="67725" spcFirstLastPara="1" rIns="67725" wrap="square" tIns="338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grpSp>
        <p:sp>
          <p:nvSpPr>
            <p:cNvPr id="2248" name="Google Shape;2248;p85"/>
            <p:cNvSpPr txBox="1"/>
            <p:nvPr/>
          </p:nvSpPr>
          <p:spPr>
            <a:xfrm>
              <a:off x="3133011" y="2080496"/>
              <a:ext cx="2057400" cy="338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Conditional Churner</a:t>
              </a:r>
              <a:endParaRPr b="0" i="0" sz="1200" u="none" cap="none" strike="noStrike">
                <a:solidFill>
                  <a:schemeClr val="dk1"/>
                </a:solidFill>
                <a:latin typeface="Calibri"/>
                <a:ea typeface="Calibri"/>
                <a:cs typeface="Calibri"/>
                <a:sym typeface="Calibri"/>
              </a:endParaRPr>
            </a:p>
          </p:txBody>
        </p:sp>
      </p:grpSp>
      <p:sp>
        <p:nvSpPr>
          <p:cNvPr id="2249" name="Google Shape;2249;p85"/>
          <p:cNvSpPr/>
          <p:nvPr/>
        </p:nvSpPr>
        <p:spPr>
          <a:xfrm>
            <a:off x="7152201" y="2549046"/>
            <a:ext cx="1809600" cy="421800"/>
          </a:xfrm>
          <a:prstGeom prst="downArrowCallout">
            <a:avLst>
              <a:gd fmla="val 25000" name="adj1"/>
              <a:gd fmla="val 25000" name="adj2"/>
              <a:gd fmla="val 25000" name="adj3"/>
              <a:gd fmla="val 64977" name="adj4"/>
            </a:avLst>
          </a:prstGeom>
          <a:solidFill>
            <a:srgbClr val="0070C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Calibri"/>
                <a:ea typeface="Calibri"/>
                <a:cs typeface="Calibri"/>
                <a:sym typeface="Calibri"/>
              </a:rPr>
              <a:t>Four Churn Segments</a:t>
            </a:r>
            <a:endParaRPr b="1" i="0" sz="1300" u="none" cap="none" strike="noStrike">
              <a:solidFill>
                <a:schemeClr val="lt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86"/>
          <p:cNvSpPr txBox="1"/>
          <p:nvPr>
            <p:ph type="title"/>
          </p:nvPr>
        </p:nvSpPr>
        <p:spPr>
          <a:xfrm>
            <a:off x="457200" y="354617"/>
            <a:ext cx="8229600" cy="455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900"/>
              <a:buFont typeface="Calibri"/>
              <a:buNone/>
            </a:pPr>
            <a:r>
              <a:rPr b="1" lang="en-US" sz="1900"/>
              <a:t> Four Churn Segments:</a:t>
            </a:r>
            <a:r>
              <a:rPr lang="en-US" sz="1900"/>
              <a:t> Loyalty drivers for each segment</a:t>
            </a:r>
            <a:endParaRPr sz="1900"/>
          </a:p>
        </p:txBody>
      </p:sp>
      <p:grpSp>
        <p:nvGrpSpPr>
          <p:cNvPr id="2255" name="Google Shape;2255;p86"/>
          <p:cNvGrpSpPr/>
          <p:nvPr/>
        </p:nvGrpSpPr>
        <p:grpSpPr>
          <a:xfrm>
            <a:off x="496084" y="820403"/>
            <a:ext cx="3228011" cy="4060228"/>
            <a:chOff x="1126109" y="2580"/>
            <a:chExt cx="4304014" cy="5413637"/>
          </a:xfrm>
        </p:grpSpPr>
        <p:sp>
          <p:nvSpPr>
            <p:cNvPr id="2256" name="Google Shape;2256;p86"/>
            <p:cNvSpPr/>
            <p:nvPr/>
          </p:nvSpPr>
          <p:spPr>
            <a:xfrm rot="3185525">
              <a:off x="2432104" y="3819679"/>
              <a:ext cx="1085040" cy="44160"/>
            </a:xfrm>
            <a:custGeom>
              <a:rect b="b" l="l" r="r" t="t"/>
              <a:pathLst>
                <a:path extrusionOk="0" h="120000" w="120000">
                  <a:moveTo>
                    <a:pt x="0" y="60000"/>
                  </a:moveTo>
                  <a:lnTo>
                    <a:pt x="120000" y="60000"/>
                  </a:lnTo>
                </a:path>
              </a:pathLst>
            </a:custGeom>
            <a:noFill/>
            <a:ln cap="flat" cmpd="sng" w="12700">
              <a:solidFill>
                <a:srgbClr val="D66E29"/>
              </a:solidFill>
              <a:prstDash val="solid"/>
              <a:miter lim="800000"/>
              <a:headEnd len="sm" w="sm" type="none"/>
              <a:tailEnd len="sm" w="sm" type="none"/>
            </a:ln>
          </p:spPr>
        </p:sp>
        <p:sp>
          <p:nvSpPr>
            <p:cNvPr id="2257" name="Google Shape;2257;p86"/>
            <p:cNvSpPr/>
            <p:nvPr/>
          </p:nvSpPr>
          <p:spPr>
            <a:xfrm rot="1088522">
              <a:off x="2801715" y="3049108"/>
              <a:ext cx="853636" cy="44209"/>
            </a:xfrm>
            <a:custGeom>
              <a:rect b="b" l="l" r="r" t="t"/>
              <a:pathLst>
                <a:path extrusionOk="0" h="120000" w="120000">
                  <a:moveTo>
                    <a:pt x="0" y="60000"/>
                  </a:moveTo>
                  <a:lnTo>
                    <a:pt x="120000" y="60000"/>
                  </a:lnTo>
                </a:path>
              </a:pathLst>
            </a:custGeom>
            <a:noFill/>
            <a:ln cap="flat" cmpd="sng" w="12700">
              <a:solidFill>
                <a:srgbClr val="D66E29"/>
              </a:solidFill>
              <a:prstDash val="solid"/>
              <a:miter lim="800000"/>
              <a:headEnd len="sm" w="sm" type="none"/>
              <a:tailEnd len="sm" w="sm" type="none"/>
            </a:ln>
          </p:spPr>
        </p:sp>
        <p:sp>
          <p:nvSpPr>
            <p:cNvPr id="2258" name="Google Shape;2258;p86"/>
            <p:cNvSpPr/>
            <p:nvPr/>
          </p:nvSpPr>
          <p:spPr>
            <a:xfrm rot="-1088522">
              <a:off x="2801747" y="2325338"/>
              <a:ext cx="853636" cy="44209"/>
            </a:xfrm>
            <a:custGeom>
              <a:rect b="b" l="l" r="r" t="t"/>
              <a:pathLst>
                <a:path extrusionOk="0" h="120000" w="120000">
                  <a:moveTo>
                    <a:pt x="0" y="60000"/>
                  </a:moveTo>
                  <a:lnTo>
                    <a:pt x="120000" y="60000"/>
                  </a:lnTo>
                </a:path>
              </a:pathLst>
            </a:custGeom>
            <a:noFill/>
            <a:ln cap="flat" cmpd="sng" w="12700">
              <a:solidFill>
                <a:srgbClr val="D66E29"/>
              </a:solidFill>
              <a:prstDash val="solid"/>
              <a:miter lim="800000"/>
              <a:headEnd len="sm" w="sm" type="none"/>
              <a:tailEnd len="sm" w="sm" type="none"/>
            </a:ln>
          </p:spPr>
        </p:sp>
        <p:sp>
          <p:nvSpPr>
            <p:cNvPr id="2259" name="Google Shape;2259;p86"/>
            <p:cNvSpPr/>
            <p:nvPr/>
          </p:nvSpPr>
          <p:spPr>
            <a:xfrm rot="-3185525">
              <a:off x="2432152" y="1554682"/>
              <a:ext cx="1085040" cy="44160"/>
            </a:xfrm>
            <a:custGeom>
              <a:rect b="b" l="l" r="r" t="t"/>
              <a:pathLst>
                <a:path extrusionOk="0" h="120000" w="120000">
                  <a:moveTo>
                    <a:pt x="0" y="60000"/>
                  </a:moveTo>
                  <a:lnTo>
                    <a:pt x="120000" y="60000"/>
                  </a:lnTo>
                </a:path>
              </a:pathLst>
            </a:custGeom>
            <a:noFill/>
            <a:ln cap="flat" cmpd="sng" w="12700">
              <a:solidFill>
                <a:srgbClr val="D66E29"/>
              </a:solidFill>
              <a:prstDash val="solid"/>
              <a:miter lim="800000"/>
              <a:headEnd len="sm" w="sm" type="none"/>
              <a:tailEnd len="sm" w="sm" type="none"/>
            </a:ln>
          </p:spPr>
        </p:sp>
        <p:sp>
          <p:nvSpPr>
            <p:cNvPr id="2260" name="Google Shape;2260;p86"/>
            <p:cNvSpPr/>
            <p:nvPr/>
          </p:nvSpPr>
          <p:spPr>
            <a:xfrm>
              <a:off x="1126109" y="1711192"/>
              <a:ext cx="1996200" cy="1996200"/>
            </a:xfrm>
            <a:prstGeom prst="ellipse">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86"/>
            <p:cNvSpPr/>
            <p:nvPr/>
          </p:nvSpPr>
          <p:spPr>
            <a:xfrm>
              <a:off x="2755090" y="2580"/>
              <a:ext cx="1903500" cy="1197900"/>
            </a:xfrm>
            <a:prstGeom prst="ellipse">
              <a:avLst/>
            </a:prstGeom>
            <a:gradFill>
              <a:gsLst>
                <a:gs pos="0">
                  <a:srgbClr val="C00000"/>
                </a:gs>
                <a:gs pos="39000">
                  <a:schemeClr val="accent2"/>
                </a:gs>
                <a:gs pos="100000">
                  <a:srgbClr val="DFEBFB"/>
                </a:gs>
              </a:gsLst>
              <a:lin ang="5400012" scaled="0"/>
            </a:gra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86"/>
            <p:cNvSpPr txBox="1"/>
            <p:nvPr/>
          </p:nvSpPr>
          <p:spPr>
            <a:xfrm>
              <a:off x="3033864" y="177989"/>
              <a:ext cx="1346100" cy="846900"/>
            </a:xfrm>
            <a:prstGeom prst="rect">
              <a:avLst/>
            </a:prstGeom>
            <a:noFill/>
            <a:ln>
              <a:noFill/>
            </a:ln>
          </p:spPr>
          <p:txBody>
            <a:bodyPr anchorCtr="0" anchor="ctr" bIns="7625" lIns="7625" spcFirstLastPara="1" rIns="7625" wrap="square" tIns="7625">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Calibri"/>
                  <a:ea typeface="Calibri"/>
                  <a:cs typeface="Calibri"/>
                  <a:sym typeface="Calibri"/>
                </a:rPr>
                <a:t>Conditionally Loyal Subscriber</a:t>
              </a:r>
              <a:endParaRPr b="0" i="0" sz="1200" u="none" cap="none" strike="noStrike">
                <a:solidFill>
                  <a:schemeClr val="lt1"/>
                </a:solidFill>
                <a:latin typeface="Calibri"/>
                <a:ea typeface="Calibri"/>
                <a:cs typeface="Calibri"/>
                <a:sym typeface="Calibri"/>
              </a:endParaRPr>
            </a:p>
          </p:txBody>
        </p:sp>
        <p:sp>
          <p:nvSpPr>
            <p:cNvPr id="2263" name="Google Shape;2263;p86"/>
            <p:cNvSpPr/>
            <p:nvPr/>
          </p:nvSpPr>
          <p:spPr>
            <a:xfrm>
              <a:off x="3526623" y="1338915"/>
              <a:ext cx="1903500" cy="1197900"/>
            </a:xfrm>
            <a:prstGeom prst="ellipse">
              <a:avLst/>
            </a:prstGeom>
            <a:gradFill>
              <a:gsLst>
                <a:gs pos="0">
                  <a:srgbClr val="C00000"/>
                </a:gs>
                <a:gs pos="39000">
                  <a:schemeClr val="accent2"/>
                </a:gs>
                <a:gs pos="100000">
                  <a:srgbClr val="DFEBFB"/>
                </a:gs>
              </a:gsLst>
              <a:lin ang="5400012" scaled="0"/>
            </a:gra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86"/>
            <p:cNvSpPr txBox="1"/>
            <p:nvPr/>
          </p:nvSpPr>
          <p:spPr>
            <a:xfrm>
              <a:off x="3805397" y="1514324"/>
              <a:ext cx="1346100" cy="846900"/>
            </a:xfrm>
            <a:prstGeom prst="rect">
              <a:avLst/>
            </a:prstGeom>
            <a:noFill/>
            <a:ln>
              <a:noFill/>
            </a:ln>
          </p:spPr>
          <p:txBody>
            <a:bodyPr anchorCtr="0" anchor="ctr" bIns="7625" lIns="7625" spcFirstLastPara="1" rIns="7625" wrap="square" tIns="7625">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Calibri"/>
                  <a:ea typeface="Calibri"/>
                  <a:cs typeface="Calibri"/>
                  <a:sym typeface="Calibri"/>
                </a:rPr>
                <a:t>Conditional Churner</a:t>
              </a:r>
              <a:endParaRPr b="0" i="0" sz="1200" u="none" cap="none" strike="noStrike">
                <a:solidFill>
                  <a:schemeClr val="lt1"/>
                </a:solidFill>
                <a:latin typeface="Calibri"/>
                <a:ea typeface="Calibri"/>
                <a:cs typeface="Calibri"/>
                <a:sym typeface="Calibri"/>
              </a:endParaRPr>
            </a:p>
          </p:txBody>
        </p:sp>
        <p:sp>
          <p:nvSpPr>
            <p:cNvPr id="2265" name="Google Shape;2265;p86"/>
            <p:cNvSpPr/>
            <p:nvPr/>
          </p:nvSpPr>
          <p:spPr>
            <a:xfrm>
              <a:off x="3526623" y="2881982"/>
              <a:ext cx="1903500" cy="1197900"/>
            </a:xfrm>
            <a:prstGeom prst="ellipse">
              <a:avLst/>
            </a:prstGeom>
            <a:gradFill>
              <a:gsLst>
                <a:gs pos="0">
                  <a:srgbClr val="C00000"/>
                </a:gs>
                <a:gs pos="39000">
                  <a:schemeClr val="accent2"/>
                </a:gs>
                <a:gs pos="100000">
                  <a:srgbClr val="DFEBFB"/>
                </a:gs>
              </a:gsLst>
              <a:lin ang="5400012" scaled="0"/>
            </a:gra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86"/>
            <p:cNvSpPr txBox="1"/>
            <p:nvPr/>
          </p:nvSpPr>
          <p:spPr>
            <a:xfrm>
              <a:off x="3805397" y="3057391"/>
              <a:ext cx="1346100" cy="846900"/>
            </a:xfrm>
            <a:prstGeom prst="rect">
              <a:avLst/>
            </a:prstGeom>
            <a:noFill/>
            <a:ln>
              <a:noFill/>
            </a:ln>
          </p:spPr>
          <p:txBody>
            <a:bodyPr anchorCtr="0" anchor="ctr" bIns="7625" lIns="7625" spcFirstLastPara="1" rIns="7625" wrap="square" tIns="7625">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Calibri"/>
                  <a:ea typeface="Calibri"/>
                  <a:cs typeface="Calibri"/>
                  <a:sym typeface="Calibri"/>
                </a:rPr>
                <a:t>Lifestyle Migrator</a:t>
              </a:r>
              <a:endParaRPr b="0" i="0" sz="1200" u="none" cap="none" strike="noStrike">
                <a:solidFill>
                  <a:schemeClr val="lt1"/>
                </a:solidFill>
                <a:latin typeface="Calibri"/>
                <a:ea typeface="Calibri"/>
                <a:cs typeface="Calibri"/>
                <a:sym typeface="Calibri"/>
              </a:endParaRPr>
            </a:p>
          </p:txBody>
        </p:sp>
        <p:sp>
          <p:nvSpPr>
            <p:cNvPr id="2267" name="Google Shape;2267;p86"/>
            <p:cNvSpPr/>
            <p:nvPr/>
          </p:nvSpPr>
          <p:spPr>
            <a:xfrm>
              <a:off x="2755090" y="4218317"/>
              <a:ext cx="1903500" cy="1197900"/>
            </a:xfrm>
            <a:prstGeom prst="ellipse">
              <a:avLst/>
            </a:prstGeom>
            <a:gradFill>
              <a:gsLst>
                <a:gs pos="0">
                  <a:srgbClr val="C00000"/>
                </a:gs>
                <a:gs pos="39000">
                  <a:schemeClr val="accent2"/>
                </a:gs>
                <a:gs pos="100000">
                  <a:srgbClr val="DFEBFB"/>
                </a:gs>
              </a:gsLst>
              <a:lin ang="5400012" scaled="0"/>
            </a:gra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86"/>
            <p:cNvSpPr txBox="1"/>
            <p:nvPr/>
          </p:nvSpPr>
          <p:spPr>
            <a:xfrm>
              <a:off x="3033864" y="4393726"/>
              <a:ext cx="1346100" cy="846900"/>
            </a:xfrm>
            <a:prstGeom prst="rect">
              <a:avLst/>
            </a:prstGeom>
            <a:noFill/>
            <a:ln>
              <a:noFill/>
            </a:ln>
          </p:spPr>
          <p:txBody>
            <a:bodyPr anchorCtr="0" anchor="ctr" bIns="7625" lIns="7625" spcFirstLastPara="1" rIns="7625" wrap="square" tIns="7625">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Calibri"/>
                  <a:ea typeface="Calibri"/>
                  <a:cs typeface="Calibri"/>
                  <a:sym typeface="Calibri"/>
                </a:rPr>
                <a:t>Unsatisfied Churner</a:t>
              </a:r>
              <a:endParaRPr b="0" i="0" sz="1200" u="none" cap="none" strike="noStrike">
                <a:solidFill>
                  <a:schemeClr val="lt1"/>
                </a:solidFill>
                <a:latin typeface="Calibri"/>
                <a:ea typeface="Calibri"/>
                <a:cs typeface="Calibri"/>
                <a:sym typeface="Calibri"/>
              </a:endParaRPr>
            </a:p>
          </p:txBody>
        </p:sp>
      </p:grpSp>
      <p:sp>
        <p:nvSpPr>
          <p:cNvPr id="2269" name="Google Shape;2269;p86"/>
          <p:cNvSpPr txBox="1"/>
          <p:nvPr/>
        </p:nvSpPr>
        <p:spPr>
          <a:xfrm>
            <a:off x="3764411" y="1049529"/>
            <a:ext cx="3048000" cy="6156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Frequently re-evaluates purchase decisions</a:t>
            </a:r>
            <a:endParaRPr b="0" i="0" sz="1200" u="none" cap="none" strike="noStrike">
              <a:solidFill>
                <a:schemeClr val="dk1"/>
              </a:solidFill>
              <a:latin typeface="Calibri"/>
              <a:ea typeface="Calibri"/>
              <a:cs typeface="Calibri"/>
              <a:sym typeface="Calibri"/>
            </a:endParaRPr>
          </a:p>
          <a:p>
            <a:pPr indent="-254000" lvl="0" marL="25400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Choose brand on (semi) rational basis</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Likes to change to test new products</a:t>
            </a:r>
            <a:endParaRPr b="0" i="0" sz="1200" u="none" cap="none" strike="noStrike">
              <a:solidFill>
                <a:schemeClr val="dk1"/>
              </a:solidFill>
              <a:latin typeface="Calibri"/>
              <a:ea typeface="Calibri"/>
              <a:cs typeface="Calibri"/>
              <a:sym typeface="Calibri"/>
            </a:endParaRPr>
          </a:p>
        </p:txBody>
      </p:sp>
      <p:sp>
        <p:nvSpPr>
          <p:cNvPr id="2270" name="Google Shape;2270;p86"/>
          <p:cNvSpPr txBox="1"/>
          <p:nvPr/>
        </p:nvSpPr>
        <p:spPr>
          <a:xfrm>
            <a:off x="3777434" y="3170925"/>
            <a:ext cx="3048000" cy="6156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Uncontrollable change in needs / usage </a:t>
            </a:r>
            <a:endParaRPr b="0" i="0" sz="1200" u="none" cap="none" strike="noStrike">
              <a:solidFill>
                <a:schemeClr val="dk1"/>
              </a:solidFill>
              <a:latin typeface="Calibri"/>
              <a:ea typeface="Calibri"/>
              <a:cs typeface="Calibri"/>
              <a:sym typeface="Calibri"/>
            </a:endParaRPr>
          </a:p>
          <a:p>
            <a:pPr indent="-254000" lvl="0" marL="25400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Behaviour. </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Involuntary Churn</a:t>
            </a:r>
            <a:endParaRPr b="0" i="0" sz="1200" u="none" cap="none" strike="noStrike">
              <a:solidFill>
                <a:schemeClr val="dk1"/>
              </a:solidFill>
              <a:latin typeface="Calibri"/>
              <a:ea typeface="Calibri"/>
              <a:cs typeface="Calibri"/>
              <a:sym typeface="Calibri"/>
            </a:endParaRPr>
          </a:p>
        </p:txBody>
      </p:sp>
      <p:sp>
        <p:nvSpPr>
          <p:cNvPr id="2271" name="Google Shape;2271;p86"/>
          <p:cNvSpPr txBox="1"/>
          <p:nvPr/>
        </p:nvSpPr>
        <p:spPr>
          <a:xfrm>
            <a:off x="3195623" y="4346765"/>
            <a:ext cx="3048000" cy="2508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Unsatisfied subscriber</a:t>
            </a:r>
            <a:endParaRPr b="0" i="0" sz="1200" u="none" cap="none" strike="noStrike">
              <a:solidFill>
                <a:schemeClr val="dk1"/>
              </a:solidFill>
              <a:latin typeface="Calibri"/>
              <a:ea typeface="Calibri"/>
              <a:cs typeface="Calibri"/>
              <a:sym typeface="Calibri"/>
            </a:endParaRPr>
          </a:p>
        </p:txBody>
      </p:sp>
      <p:sp>
        <p:nvSpPr>
          <p:cNvPr id="2272" name="Google Shape;2272;p86"/>
          <p:cNvSpPr/>
          <p:nvPr/>
        </p:nvSpPr>
        <p:spPr>
          <a:xfrm>
            <a:off x="3295473" y="862194"/>
            <a:ext cx="495000" cy="955200"/>
          </a:xfrm>
          <a:prstGeom prst="rightBrace">
            <a:avLst>
              <a:gd fmla="val 8333" name="adj1"/>
              <a:gd fmla="val 50000" name="adj2"/>
            </a:avLst>
          </a:prstGeom>
          <a:noFill/>
          <a:ln cap="flat" cmpd="sng" w="12700">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2273" name="Google Shape;2273;p86"/>
          <p:cNvSpPr/>
          <p:nvPr/>
        </p:nvSpPr>
        <p:spPr>
          <a:xfrm>
            <a:off x="6812410" y="1142675"/>
            <a:ext cx="2233500" cy="3454800"/>
          </a:xfrm>
          <a:prstGeom prst="rect">
            <a:avLst/>
          </a:prstGeom>
          <a:gradFill>
            <a:gsLst>
              <a:gs pos="0">
                <a:srgbClr val="3A3838"/>
              </a:gs>
              <a:gs pos="39000">
                <a:srgbClr val="757070"/>
              </a:gs>
              <a:gs pos="100000">
                <a:srgbClr val="D0CECE"/>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Calibri"/>
                <a:ea typeface="Calibri"/>
                <a:cs typeface="Calibri"/>
                <a:sym typeface="Calibri"/>
              </a:rPr>
              <a:t>Key drivers that Influence Churn</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Handset Loss/Upgrade</a:t>
            </a:r>
            <a:endParaRPr b="0" i="0" sz="1000" u="none" cap="none" strike="noStrike">
              <a:solidFill>
                <a:schemeClr val="lt1"/>
              </a:solidFill>
              <a:latin typeface="Calibri"/>
              <a:ea typeface="Calibri"/>
              <a:cs typeface="Calibri"/>
              <a:sym typeface="Calibri"/>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Cost of Service / Competitor pricing</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Network Quality</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Others</a:t>
            </a:r>
            <a:endParaRPr b="0" i="0" sz="1000" u="none" cap="none" strike="noStrike">
              <a:solidFill>
                <a:schemeClr val="lt1"/>
              </a:solidFill>
              <a:latin typeface="Calibri"/>
              <a:ea typeface="Calibri"/>
              <a:cs typeface="Calibri"/>
              <a:sym typeface="Calibri"/>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Customer Care Quality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Calibri"/>
                <a:ea typeface="Calibri"/>
                <a:cs typeface="Calibri"/>
                <a:sym typeface="Calibri"/>
              </a:rPr>
              <a:t>Key drivers  for Subscriber loyalty</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Offers and services</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Price</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Quality of products and services</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Quality of customer service</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Length of contract period</a:t>
            </a:r>
            <a:endParaRPr b="0" i="0" sz="1000" u="none" cap="none" strike="noStrike">
              <a:solidFill>
                <a:schemeClr val="lt1"/>
              </a:solidFill>
              <a:latin typeface="Calibri"/>
              <a:ea typeface="Calibri"/>
              <a:cs typeface="Calibri"/>
              <a:sym typeface="Calibri"/>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Perception of telecom brand</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lt1"/>
              </a:buClr>
              <a:buSzPts val="1000"/>
              <a:buFont typeface="Calibri"/>
              <a:buAutoNum type="arabicPeriod"/>
            </a:pPr>
            <a:r>
              <a:rPr b="0" i="0" lang="en-US" sz="1000" u="none" cap="none" strike="noStrike">
                <a:solidFill>
                  <a:schemeClr val="lt1"/>
                </a:solidFill>
                <a:latin typeface="Calibri"/>
                <a:ea typeface="Calibri"/>
                <a:cs typeface="Calibri"/>
                <a:sym typeface="Calibri"/>
              </a:rPr>
              <a:t>Marketing programmes and campaigns</a:t>
            </a:r>
            <a:endParaRPr b="0" i="0" sz="1100" u="none" cap="none" strike="noStrike">
              <a:solidFill>
                <a:srgbClr val="000000"/>
              </a:solidFill>
              <a:latin typeface="Arial"/>
              <a:ea typeface="Arial"/>
              <a:cs typeface="Arial"/>
              <a:sym typeface="Arial"/>
            </a:endParaRPr>
          </a:p>
        </p:txBody>
      </p:sp>
      <p:sp>
        <p:nvSpPr>
          <p:cNvPr id="2274" name="Google Shape;2274;p86"/>
          <p:cNvSpPr/>
          <p:nvPr/>
        </p:nvSpPr>
        <p:spPr>
          <a:xfrm>
            <a:off x="7182844" y="823340"/>
            <a:ext cx="1410000" cy="509100"/>
          </a:xfrm>
          <a:prstGeom prst="ellipse">
            <a:avLst/>
          </a:prstGeom>
          <a:solidFill>
            <a:srgbClr val="FFC000"/>
          </a:solidFill>
          <a:ln cap="flat" cmpd="sng" w="285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Calibri"/>
                <a:ea typeface="Calibri"/>
                <a:cs typeface="Calibri"/>
                <a:sym typeface="Calibri"/>
              </a:rPr>
              <a:t>Loyalty Drivers</a:t>
            </a:r>
            <a:endParaRPr b="1" i="0" sz="1300" u="none" cap="none" strike="noStrike">
              <a:solidFill>
                <a:schemeClr val="lt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87"/>
          <p:cNvSpPr txBox="1"/>
          <p:nvPr>
            <p:ph type="title"/>
          </p:nvPr>
        </p:nvSpPr>
        <p:spPr>
          <a:xfrm>
            <a:off x="329850" y="147742"/>
            <a:ext cx="8229600" cy="455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900"/>
              <a:buFont typeface="Calibri"/>
              <a:buNone/>
            </a:pPr>
            <a:r>
              <a:rPr b="1" lang="en-US" sz="1900"/>
              <a:t>High level Overview of a Data Science led approach to manage churn</a:t>
            </a:r>
            <a:endParaRPr sz="1900"/>
          </a:p>
        </p:txBody>
      </p:sp>
      <p:pic>
        <p:nvPicPr>
          <p:cNvPr descr="blue crops 2" id="2280" name="Google Shape;2280;p87"/>
          <p:cNvPicPr preferRelativeResize="0"/>
          <p:nvPr/>
        </p:nvPicPr>
        <p:blipFill rotWithShape="1">
          <a:blip r:embed="rId3">
            <a:alphaModFix/>
          </a:blip>
          <a:srcRect b="0" l="0" r="0" t="0"/>
          <a:stretch/>
        </p:blipFill>
        <p:spPr>
          <a:xfrm rot="975567">
            <a:off x="7217675" y="3467855"/>
            <a:ext cx="818444" cy="1145352"/>
          </a:xfrm>
          <a:prstGeom prst="rect">
            <a:avLst/>
          </a:prstGeom>
          <a:noFill/>
          <a:ln>
            <a:noFill/>
          </a:ln>
        </p:spPr>
      </p:pic>
      <p:grpSp>
        <p:nvGrpSpPr>
          <p:cNvPr id="2281" name="Google Shape;2281;p87"/>
          <p:cNvGrpSpPr/>
          <p:nvPr/>
        </p:nvGrpSpPr>
        <p:grpSpPr>
          <a:xfrm>
            <a:off x="3332725" y="1242706"/>
            <a:ext cx="1752178" cy="1226916"/>
            <a:chOff x="3358696" y="2132856"/>
            <a:chExt cx="2638425" cy="2582437"/>
          </a:xfrm>
        </p:grpSpPr>
        <p:pic>
          <p:nvPicPr>
            <p:cNvPr id="2282" name="Google Shape;2282;p87"/>
            <p:cNvPicPr preferRelativeResize="0"/>
            <p:nvPr/>
          </p:nvPicPr>
          <p:blipFill rotWithShape="1">
            <a:blip r:embed="rId4">
              <a:alphaModFix/>
            </a:blip>
            <a:srcRect b="0" l="0" r="0" t="0"/>
            <a:stretch/>
          </p:blipFill>
          <p:spPr>
            <a:xfrm>
              <a:off x="3358696" y="2132856"/>
              <a:ext cx="2638425" cy="2582437"/>
            </a:xfrm>
            <a:prstGeom prst="rect">
              <a:avLst/>
            </a:prstGeom>
            <a:noFill/>
            <a:ln>
              <a:noFill/>
            </a:ln>
          </p:spPr>
        </p:pic>
        <p:sp>
          <p:nvSpPr>
            <p:cNvPr id="2283" name="Google Shape;2283;p87"/>
            <p:cNvSpPr/>
            <p:nvPr/>
          </p:nvSpPr>
          <p:spPr>
            <a:xfrm>
              <a:off x="3426930" y="3026776"/>
              <a:ext cx="1104900" cy="1092600"/>
            </a:xfrm>
            <a:prstGeom prst="ellipse">
              <a:avLst/>
            </a:prstGeom>
            <a:solidFill>
              <a:srgbClr val="E040D5">
                <a:alpha val="62745"/>
              </a:srgbClr>
            </a:solidFill>
            <a:ln cap="flat" cmpd="sng" w="9525">
              <a:solidFill>
                <a:srgbClr val="FFFF00"/>
              </a:solidFill>
              <a:prstDash val="solid"/>
              <a:round/>
              <a:headEnd len="sm" w="sm" type="none"/>
              <a:tailEnd len="sm" w="sm" type="none"/>
            </a:ln>
            <a:effectLst>
              <a:outerShdw rotWithShape="0" dir="5400000" dist="20000">
                <a:srgbClr val="000000">
                  <a:alpha val="37647"/>
                </a:srgbClr>
              </a:outerShdw>
            </a:effectLst>
          </p:spPr>
          <p:txBody>
            <a:bodyPr anchorCtr="0" anchor="ctr" bIns="33875" lIns="67725" spcFirstLastPara="1" rIns="67725" wrap="square" tIns="338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600"/>
                  </a:solidFill>
                  <a:latin typeface="Arial"/>
                  <a:ea typeface="Arial"/>
                  <a:cs typeface="Arial"/>
                  <a:sym typeface="Arial"/>
                </a:rPr>
                <a:t>Extract Trends</a:t>
              </a:r>
              <a:endParaRPr b="0" i="0" sz="900" u="none" cap="none" strike="noStrike">
                <a:solidFill>
                  <a:schemeClr val="dk1"/>
                </a:solidFill>
                <a:latin typeface="Arial"/>
                <a:ea typeface="Arial"/>
                <a:cs typeface="Arial"/>
                <a:sym typeface="Arial"/>
              </a:endParaRPr>
            </a:p>
          </p:txBody>
        </p:sp>
        <p:sp>
          <p:nvSpPr>
            <p:cNvPr id="2284" name="Google Shape;2284;p87"/>
            <p:cNvSpPr/>
            <p:nvPr/>
          </p:nvSpPr>
          <p:spPr>
            <a:xfrm rot="5400000">
              <a:off x="4243809" y="1656185"/>
              <a:ext cx="695400" cy="1847400"/>
            </a:xfrm>
            <a:prstGeom prst="ellipse">
              <a:avLst/>
            </a:prstGeom>
            <a:solidFill>
              <a:srgbClr val="FFFF00">
                <a:alpha val="60392"/>
              </a:srgbClr>
            </a:solidFill>
            <a:ln cap="flat" cmpd="sng" w="9525">
              <a:solidFill>
                <a:schemeClr val="dk1"/>
              </a:solidFill>
              <a:prstDash val="solid"/>
              <a:round/>
              <a:headEnd len="sm" w="sm" type="none"/>
              <a:tailEnd len="sm" w="sm" type="none"/>
            </a:ln>
            <a:effectLst>
              <a:outerShdw rotWithShape="0" dir="5400000" dist="20000">
                <a:srgbClr val="000000">
                  <a:alpha val="37647"/>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87"/>
            <p:cNvSpPr txBox="1"/>
            <p:nvPr/>
          </p:nvSpPr>
          <p:spPr>
            <a:xfrm>
              <a:off x="3938409" y="2333996"/>
              <a:ext cx="1306200" cy="491700"/>
            </a:xfrm>
            <a:prstGeom prst="rect">
              <a:avLst/>
            </a:prstGeom>
            <a:noFill/>
            <a:ln>
              <a:noFill/>
            </a:ln>
          </p:spPr>
          <p:txBody>
            <a:bodyPr anchorCtr="0" anchor="ctr" bIns="33875" lIns="67725" spcFirstLastPara="1" rIns="67725" wrap="square" tIns="3387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600"/>
                  </a:solidFill>
                  <a:latin typeface="Arial"/>
                  <a:ea typeface="Arial"/>
                  <a:cs typeface="Arial"/>
                  <a:sym typeface="Arial"/>
                </a:rPr>
                <a:t>Discover Relationships</a:t>
              </a:r>
              <a:endParaRPr b="0" i="0" sz="900" u="none" cap="none" strike="noStrike">
                <a:solidFill>
                  <a:schemeClr val="dk1"/>
                </a:solidFill>
                <a:latin typeface="Arial"/>
                <a:ea typeface="Arial"/>
                <a:cs typeface="Arial"/>
                <a:sym typeface="Arial"/>
              </a:endParaRPr>
            </a:p>
          </p:txBody>
        </p:sp>
        <p:sp>
          <p:nvSpPr>
            <p:cNvPr id="2286" name="Google Shape;2286;p87"/>
            <p:cNvSpPr/>
            <p:nvPr/>
          </p:nvSpPr>
          <p:spPr>
            <a:xfrm rot="-2902829">
              <a:off x="4659336" y="3206778"/>
              <a:ext cx="1018096" cy="1133920"/>
            </a:xfrm>
            <a:prstGeom prst="ellipse">
              <a:avLst/>
            </a:prstGeom>
            <a:solidFill>
              <a:srgbClr val="29FFFF">
                <a:alpha val="64705"/>
              </a:srgbClr>
            </a:solidFill>
            <a:ln cap="flat" cmpd="sng" w="9525">
              <a:solidFill>
                <a:srgbClr val="009999"/>
              </a:solidFill>
              <a:prstDash val="solid"/>
              <a:round/>
              <a:headEnd len="sm" w="sm" type="none"/>
              <a:tailEnd len="sm" w="sm" type="none"/>
            </a:ln>
            <a:effectLst>
              <a:outerShdw rotWithShape="0" dir="5400000" dist="20000">
                <a:srgbClr val="000000">
                  <a:alpha val="37647"/>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87"/>
            <p:cNvSpPr txBox="1"/>
            <p:nvPr/>
          </p:nvSpPr>
          <p:spPr>
            <a:xfrm rot="2497051">
              <a:off x="4767336" y="3413661"/>
              <a:ext cx="801771" cy="719954"/>
            </a:xfrm>
            <a:prstGeom prst="rect">
              <a:avLst/>
            </a:prstGeom>
            <a:noFill/>
            <a:ln>
              <a:noFill/>
            </a:ln>
          </p:spPr>
          <p:txBody>
            <a:bodyPr anchorCtr="0" anchor="ctr" bIns="33875" lIns="67725" spcFirstLastPara="1" rIns="67725" wrap="square" tIns="338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600"/>
                  </a:solidFill>
                  <a:latin typeface="Arial"/>
                  <a:ea typeface="Arial"/>
                  <a:cs typeface="Arial"/>
                  <a:sym typeface="Arial"/>
                </a:rPr>
                <a:t>Expose Patterns</a:t>
              </a:r>
              <a:endParaRPr b="0" i="0" sz="900" u="none" cap="none" strike="noStrike">
                <a:solidFill>
                  <a:schemeClr val="dk1"/>
                </a:solidFill>
                <a:latin typeface="Arial"/>
                <a:ea typeface="Arial"/>
                <a:cs typeface="Arial"/>
                <a:sym typeface="Arial"/>
              </a:endParaRPr>
            </a:p>
          </p:txBody>
        </p:sp>
      </p:grpSp>
      <p:pic>
        <p:nvPicPr>
          <p:cNvPr descr="C:\IBM\Icon Redesign\pngs_general\ibm_icon_general_direction1_blu.png" id="2288" name="Google Shape;2288;p87"/>
          <p:cNvPicPr preferRelativeResize="0"/>
          <p:nvPr/>
        </p:nvPicPr>
        <p:blipFill rotWithShape="1">
          <a:blip r:embed="rId5">
            <a:alphaModFix/>
          </a:blip>
          <a:srcRect b="0" l="0" r="0" t="0"/>
          <a:stretch/>
        </p:blipFill>
        <p:spPr>
          <a:xfrm>
            <a:off x="3939886" y="2682770"/>
            <a:ext cx="412751" cy="426861"/>
          </a:xfrm>
          <a:prstGeom prst="rect">
            <a:avLst/>
          </a:prstGeom>
          <a:noFill/>
          <a:ln>
            <a:noFill/>
          </a:ln>
        </p:spPr>
      </p:pic>
      <p:pic>
        <p:nvPicPr>
          <p:cNvPr descr="C:\IBM\Icon Redesign\pngs_industry_general\ibm_icon_general_connectivity_blu.png" id="2289" name="Google Shape;2289;p87"/>
          <p:cNvPicPr preferRelativeResize="0"/>
          <p:nvPr/>
        </p:nvPicPr>
        <p:blipFill rotWithShape="1">
          <a:blip r:embed="rId6">
            <a:alphaModFix/>
          </a:blip>
          <a:srcRect b="0" l="0" r="0" t="0"/>
          <a:stretch/>
        </p:blipFill>
        <p:spPr>
          <a:xfrm>
            <a:off x="3790249" y="2149379"/>
            <a:ext cx="707907" cy="706731"/>
          </a:xfrm>
          <a:prstGeom prst="rect">
            <a:avLst/>
          </a:prstGeom>
          <a:noFill/>
          <a:ln>
            <a:noFill/>
          </a:ln>
        </p:spPr>
      </p:pic>
      <p:grpSp>
        <p:nvGrpSpPr>
          <p:cNvPr id="2290" name="Google Shape;2290;p87"/>
          <p:cNvGrpSpPr/>
          <p:nvPr/>
        </p:nvGrpSpPr>
        <p:grpSpPr>
          <a:xfrm>
            <a:off x="983390" y="815897"/>
            <a:ext cx="6395074" cy="373275"/>
            <a:chOff x="7500" y="0"/>
            <a:chExt cx="8526765" cy="497700"/>
          </a:xfrm>
        </p:grpSpPr>
        <p:sp>
          <p:nvSpPr>
            <p:cNvPr id="2291" name="Google Shape;2291;p87"/>
            <p:cNvSpPr/>
            <p:nvPr/>
          </p:nvSpPr>
          <p:spPr>
            <a:xfrm>
              <a:off x="7500" y="0"/>
              <a:ext cx="2241900" cy="497700"/>
            </a:xfrm>
            <a:prstGeom prst="roundRect">
              <a:avLst>
                <a:gd fmla="val 10000" name="adj"/>
              </a:avLst>
            </a:prstGeom>
            <a:solidFill>
              <a:schemeClr val="accent4"/>
            </a:solidFill>
            <a:ln cap="flat" cmpd="sng" w="1905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87"/>
            <p:cNvSpPr txBox="1"/>
            <p:nvPr/>
          </p:nvSpPr>
          <p:spPr>
            <a:xfrm>
              <a:off x="22081" y="14581"/>
              <a:ext cx="2212800" cy="468600"/>
            </a:xfrm>
            <a:prstGeom prst="rect">
              <a:avLst/>
            </a:prstGeom>
            <a:noFill/>
            <a:ln>
              <a:noFill/>
            </a:ln>
          </p:spPr>
          <p:txBody>
            <a:bodyPr anchorCtr="0" anchor="ctr" bIns="60000" lIns="60000" spcFirstLastPara="1" rIns="60000" wrap="square" tIns="600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Capture &amp; Analyze</a:t>
              </a:r>
              <a:endParaRPr b="0" i="0" sz="1600" u="none" cap="none" strike="noStrike">
                <a:solidFill>
                  <a:schemeClr val="lt1"/>
                </a:solidFill>
                <a:latin typeface="Calibri"/>
                <a:ea typeface="Calibri"/>
                <a:cs typeface="Calibri"/>
                <a:sym typeface="Calibri"/>
              </a:endParaRPr>
            </a:p>
          </p:txBody>
        </p:sp>
        <p:sp>
          <p:nvSpPr>
            <p:cNvPr id="2293" name="Google Shape;2293;p87"/>
            <p:cNvSpPr/>
            <p:nvPr/>
          </p:nvSpPr>
          <p:spPr>
            <a:xfrm>
              <a:off x="2473608" y="0"/>
              <a:ext cx="475200" cy="497700"/>
            </a:xfrm>
            <a:prstGeom prst="rightArrow">
              <a:avLst>
                <a:gd fmla="val 60000" name="adj1"/>
                <a:gd fmla="val 50000" name="adj2"/>
              </a:avLst>
            </a:prstGeom>
            <a:solidFill>
              <a:srgbClr val="FFDB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87"/>
            <p:cNvSpPr txBox="1"/>
            <p:nvPr/>
          </p:nvSpPr>
          <p:spPr>
            <a:xfrm>
              <a:off x="2473608" y="99567"/>
              <a:ext cx="332700" cy="298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2295" name="Google Shape;2295;p87"/>
            <p:cNvSpPr/>
            <p:nvPr/>
          </p:nvSpPr>
          <p:spPr>
            <a:xfrm>
              <a:off x="3146182" y="0"/>
              <a:ext cx="2241900" cy="497700"/>
            </a:xfrm>
            <a:prstGeom prst="roundRect">
              <a:avLst>
                <a:gd fmla="val 10000" name="adj"/>
              </a:avLst>
            </a:prstGeom>
            <a:solidFill>
              <a:schemeClr val="accent4"/>
            </a:solidFill>
            <a:ln cap="flat" cmpd="sng" w="1905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87"/>
            <p:cNvSpPr txBox="1"/>
            <p:nvPr/>
          </p:nvSpPr>
          <p:spPr>
            <a:xfrm>
              <a:off x="3160763" y="14581"/>
              <a:ext cx="2212800" cy="468600"/>
            </a:xfrm>
            <a:prstGeom prst="rect">
              <a:avLst/>
            </a:prstGeom>
            <a:noFill/>
            <a:ln>
              <a:noFill/>
            </a:ln>
          </p:spPr>
          <p:txBody>
            <a:bodyPr anchorCtr="0" anchor="ctr" bIns="60000" lIns="60000" spcFirstLastPara="1" rIns="60000" wrap="square" tIns="600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Report &amp; Predict</a:t>
              </a:r>
              <a:endParaRPr b="0" i="0" sz="1600" u="none" cap="none" strike="noStrike">
                <a:solidFill>
                  <a:schemeClr val="lt1"/>
                </a:solidFill>
                <a:latin typeface="Calibri"/>
                <a:ea typeface="Calibri"/>
                <a:cs typeface="Calibri"/>
                <a:sym typeface="Calibri"/>
              </a:endParaRPr>
            </a:p>
          </p:txBody>
        </p:sp>
        <p:sp>
          <p:nvSpPr>
            <p:cNvPr id="2297" name="Google Shape;2297;p87"/>
            <p:cNvSpPr/>
            <p:nvPr/>
          </p:nvSpPr>
          <p:spPr>
            <a:xfrm>
              <a:off x="5614165" y="0"/>
              <a:ext cx="479400" cy="497700"/>
            </a:xfrm>
            <a:prstGeom prst="rightArrow">
              <a:avLst>
                <a:gd fmla="val 60000" name="adj1"/>
                <a:gd fmla="val 50000" name="adj2"/>
              </a:avLst>
            </a:prstGeom>
            <a:solidFill>
              <a:srgbClr val="FFDB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87"/>
            <p:cNvSpPr txBox="1"/>
            <p:nvPr/>
          </p:nvSpPr>
          <p:spPr>
            <a:xfrm>
              <a:off x="5614165" y="99567"/>
              <a:ext cx="335400" cy="298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2299" name="Google Shape;2299;p87"/>
            <p:cNvSpPr/>
            <p:nvPr/>
          </p:nvSpPr>
          <p:spPr>
            <a:xfrm>
              <a:off x="6292365" y="0"/>
              <a:ext cx="2241900" cy="497700"/>
            </a:xfrm>
            <a:prstGeom prst="roundRect">
              <a:avLst>
                <a:gd fmla="val 10000" name="adj"/>
              </a:avLst>
            </a:prstGeom>
            <a:solidFill>
              <a:schemeClr val="accent4"/>
            </a:solidFill>
            <a:ln cap="flat" cmpd="sng" w="1905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87"/>
            <p:cNvSpPr txBox="1"/>
            <p:nvPr/>
          </p:nvSpPr>
          <p:spPr>
            <a:xfrm>
              <a:off x="6306946" y="14581"/>
              <a:ext cx="2212800" cy="468600"/>
            </a:xfrm>
            <a:prstGeom prst="rect">
              <a:avLst/>
            </a:prstGeom>
            <a:noFill/>
            <a:ln>
              <a:noFill/>
            </a:ln>
          </p:spPr>
          <p:txBody>
            <a:bodyPr anchorCtr="0" anchor="ctr" bIns="60000" lIns="60000" spcFirstLastPara="1" rIns="60000" wrap="square" tIns="600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Engage &amp; Act</a:t>
              </a:r>
              <a:endParaRPr b="0" i="0" sz="1600" u="none" cap="none" strike="noStrike">
                <a:solidFill>
                  <a:schemeClr val="lt1"/>
                </a:solidFill>
                <a:latin typeface="Calibri"/>
                <a:ea typeface="Calibri"/>
                <a:cs typeface="Calibri"/>
                <a:sym typeface="Calibri"/>
              </a:endParaRPr>
            </a:p>
          </p:txBody>
        </p:sp>
      </p:grpSp>
      <p:pic>
        <p:nvPicPr>
          <p:cNvPr descr="C:\IBM\Icon Redesign\pngs_computing\ibm_icon_computing_servers_blu.png" id="2301" name="Google Shape;2301;p87"/>
          <p:cNvPicPr preferRelativeResize="0"/>
          <p:nvPr/>
        </p:nvPicPr>
        <p:blipFill rotWithShape="1">
          <a:blip r:embed="rId7">
            <a:alphaModFix/>
          </a:blip>
          <a:srcRect b="0" l="0" r="0" t="0"/>
          <a:stretch/>
        </p:blipFill>
        <p:spPr>
          <a:xfrm>
            <a:off x="852458" y="1455969"/>
            <a:ext cx="1226803" cy="606066"/>
          </a:xfrm>
          <a:prstGeom prst="rect">
            <a:avLst/>
          </a:prstGeom>
          <a:noFill/>
          <a:ln>
            <a:noFill/>
          </a:ln>
        </p:spPr>
      </p:pic>
      <p:grpSp>
        <p:nvGrpSpPr>
          <p:cNvPr id="2302" name="Google Shape;2302;p87"/>
          <p:cNvGrpSpPr/>
          <p:nvPr/>
        </p:nvGrpSpPr>
        <p:grpSpPr>
          <a:xfrm>
            <a:off x="425813" y="2149272"/>
            <a:ext cx="2027457" cy="1185116"/>
            <a:chOff x="922338" y="2119313"/>
            <a:chExt cx="7570787" cy="4281487"/>
          </a:xfrm>
        </p:grpSpPr>
        <p:sp>
          <p:nvSpPr>
            <p:cNvPr id="2303" name="Google Shape;2303;p87"/>
            <p:cNvSpPr/>
            <p:nvPr/>
          </p:nvSpPr>
          <p:spPr>
            <a:xfrm>
              <a:off x="2465483" y="2119313"/>
              <a:ext cx="1395367" cy="1193551"/>
            </a:xfrm>
            <a:prstGeom prst="flowChartMagneticDisk">
              <a:avLst/>
            </a:prstGeom>
            <a:gradFill>
              <a:gsLst>
                <a:gs pos="0">
                  <a:srgbClr val="969696"/>
                </a:gs>
                <a:gs pos="50000">
                  <a:srgbClr val="FFFFFF"/>
                </a:gs>
                <a:gs pos="100000">
                  <a:srgbClr val="969696"/>
                </a:gs>
              </a:gsLst>
              <a:lin ang="5400012" scaled="0"/>
            </a:gradFill>
            <a:ln cap="flat" cmpd="sng" w="9525">
              <a:solidFill>
                <a:srgbClr val="B2B2B2"/>
              </a:solidFill>
              <a:prstDash val="solid"/>
              <a:round/>
              <a:headEnd len="sm" w="sm" type="none"/>
              <a:tailEnd len="sm" w="sm" type="none"/>
            </a:ln>
            <a:effectLst>
              <a:outerShdw rotWithShape="0" algn="ctr" dir="2700000" dist="35921">
                <a:srgbClr val="808080"/>
              </a:outerShdw>
            </a:effectLst>
          </p:spPr>
          <p:txBody>
            <a:bodyPr anchorCtr="0" anchor="ctr" bIns="0" lIns="0" spcFirstLastPara="1" rIns="0"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Tariff &amp; Usage Data</a:t>
              </a:r>
              <a:endParaRPr b="0" i="0" sz="1100" u="none" cap="none" strike="noStrike">
                <a:solidFill>
                  <a:srgbClr val="000000"/>
                </a:solidFill>
                <a:latin typeface="Arial"/>
                <a:ea typeface="Arial"/>
                <a:cs typeface="Arial"/>
                <a:sym typeface="Arial"/>
              </a:endParaRPr>
            </a:p>
          </p:txBody>
        </p:sp>
        <p:sp>
          <p:nvSpPr>
            <p:cNvPr id="2304" name="Google Shape;2304;p87"/>
            <p:cNvSpPr/>
            <p:nvPr/>
          </p:nvSpPr>
          <p:spPr>
            <a:xfrm>
              <a:off x="5550351" y="2119313"/>
              <a:ext cx="1398208" cy="1193551"/>
            </a:xfrm>
            <a:prstGeom prst="flowChartMagneticDisk">
              <a:avLst/>
            </a:prstGeom>
            <a:gradFill>
              <a:gsLst>
                <a:gs pos="0">
                  <a:srgbClr val="969696"/>
                </a:gs>
                <a:gs pos="50000">
                  <a:srgbClr val="FFFFFF"/>
                </a:gs>
                <a:gs pos="100000">
                  <a:srgbClr val="969696"/>
                </a:gs>
              </a:gsLst>
              <a:lin ang="5400012" scaled="0"/>
            </a:gradFill>
            <a:ln cap="flat" cmpd="sng" w="9525">
              <a:solidFill>
                <a:srgbClr val="B2B2B2"/>
              </a:solidFill>
              <a:prstDash val="solid"/>
              <a:round/>
              <a:headEnd len="sm" w="sm" type="none"/>
              <a:tailEnd len="sm" w="sm" type="none"/>
            </a:ln>
            <a:effectLst>
              <a:outerShdw rotWithShape="0" algn="ctr" dir="2700000" dist="35921">
                <a:srgbClr val="808080"/>
              </a:outerShdw>
            </a:effectLst>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Recharge data</a:t>
              </a:r>
              <a:endParaRPr b="0" i="0" sz="1100" u="none" cap="none" strike="noStrike">
                <a:solidFill>
                  <a:srgbClr val="000000"/>
                </a:solidFill>
                <a:latin typeface="Arial"/>
                <a:ea typeface="Arial"/>
                <a:cs typeface="Arial"/>
                <a:sym typeface="Arial"/>
              </a:endParaRPr>
            </a:p>
          </p:txBody>
        </p:sp>
        <p:sp>
          <p:nvSpPr>
            <p:cNvPr id="2305" name="Google Shape;2305;p87"/>
            <p:cNvSpPr/>
            <p:nvPr/>
          </p:nvSpPr>
          <p:spPr>
            <a:xfrm>
              <a:off x="922338" y="2119313"/>
              <a:ext cx="1398208" cy="1193551"/>
            </a:xfrm>
            <a:prstGeom prst="flowChartMagneticDisk">
              <a:avLst/>
            </a:prstGeom>
            <a:gradFill>
              <a:gsLst>
                <a:gs pos="0">
                  <a:srgbClr val="969696"/>
                </a:gs>
                <a:gs pos="50000">
                  <a:srgbClr val="FFFFFF"/>
                </a:gs>
                <a:gs pos="100000">
                  <a:srgbClr val="969696"/>
                </a:gs>
              </a:gsLst>
              <a:lin ang="5400012" scaled="0"/>
            </a:gradFill>
            <a:ln cap="flat" cmpd="sng" w="9525">
              <a:solidFill>
                <a:srgbClr val="B2B2B2"/>
              </a:solidFill>
              <a:prstDash val="solid"/>
              <a:round/>
              <a:headEnd len="sm" w="sm" type="none"/>
              <a:tailEnd len="sm" w="sm" type="none"/>
            </a:ln>
            <a:effectLst>
              <a:outerShdw rotWithShape="0" algn="ctr" dir="2700000" dist="35921">
                <a:srgbClr val="808080"/>
              </a:outerShdw>
            </a:effectLst>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Acquisition Data</a:t>
              </a:r>
              <a:endParaRPr b="0" i="0" sz="1100" u="none" cap="none" strike="noStrike">
                <a:solidFill>
                  <a:srgbClr val="000000"/>
                </a:solidFill>
                <a:latin typeface="Arial"/>
                <a:ea typeface="Arial"/>
                <a:cs typeface="Arial"/>
                <a:sym typeface="Arial"/>
              </a:endParaRPr>
            </a:p>
          </p:txBody>
        </p:sp>
        <p:sp>
          <p:nvSpPr>
            <p:cNvPr id="2306" name="Google Shape;2306;p87"/>
            <p:cNvSpPr/>
            <p:nvPr/>
          </p:nvSpPr>
          <p:spPr>
            <a:xfrm>
              <a:off x="4007207" y="2119313"/>
              <a:ext cx="1398208" cy="1219036"/>
            </a:xfrm>
            <a:prstGeom prst="flowChartMagneticDisk">
              <a:avLst/>
            </a:prstGeom>
            <a:gradFill>
              <a:gsLst>
                <a:gs pos="0">
                  <a:srgbClr val="969696"/>
                </a:gs>
                <a:gs pos="50000">
                  <a:srgbClr val="FFFFFF"/>
                </a:gs>
                <a:gs pos="100000">
                  <a:srgbClr val="969696"/>
                </a:gs>
              </a:gsLst>
              <a:lin ang="5400012" scaled="0"/>
            </a:gradFill>
            <a:ln cap="flat" cmpd="sng" w="9525">
              <a:solidFill>
                <a:srgbClr val="B2B2B2"/>
              </a:solidFill>
              <a:prstDash val="solid"/>
              <a:round/>
              <a:headEnd len="sm" w="sm" type="none"/>
              <a:tailEnd len="sm" w="sm" type="none"/>
            </a:ln>
            <a:effectLst>
              <a:outerShdw rotWithShape="0" algn="ctr" dir="2700000" dist="35921">
                <a:srgbClr val="808080"/>
              </a:outerShdw>
            </a:effectLst>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Customer level Data</a:t>
              </a:r>
              <a:endParaRPr b="0" i="0" sz="1100" u="none" cap="none" strike="noStrike">
                <a:solidFill>
                  <a:srgbClr val="000000"/>
                </a:solidFill>
                <a:latin typeface="Arial"/>
                <a:ea typeface="Arial"/>
                <a:cs typeface="Arial"/>
                <a:sym typeface="Arial"/>
              </a:endParaRPr>
            </a:p>
          </p:txBody>
        </p:sp>
        <p:sp>
          <p:nvSpPr>
            <p:cNvPr id="2307" name="Google Shape;2307;p87"/>
            <p:cNvSpPr/>
            <p:nvPr/>
          </p:nvSpPr>
          <p:spPr>
            <a:xfrm>
              <a:off x="7094917" y="2119313"/>
              <a:ext cx="1398208" cy="1193551"/>
            </a:xfrm>
            <a:prstGeom prst="flowChartMagneticDisk">
              <a:avLst/>
            </a:prstGeom>
            <a:gradFill>
              <a:gsLst>
                <a:gs pos="0">
                  <a:srgbClr val="969696"/>
                </a:gs>
                <a:gs pos="50000">
                  <a:srgbClr val="FFFFFF"/>
                </a:gs>
                <a:gs pos="100000">
                  <a:srgbClr val="969696"/>
                </a:gs>
              </a:gsLst>
              <a:lin ang="5400012" scaled="0"/>
            </a:gradFill>
            <a:ln cap="flat" cmpd="sng" w="9525">
              <a:solidFill>
                <a:srgbClr val="B2B2B2"/>
              </a:solidFill>
              <a:prstDash val="solid"/>
              <a:round/>
              <a:headEnd len="sm" w="sm" type="none"/>
              <a:tailEnd len="sm" w="sm" type="none"/>
            </a:ln>
            <a:effectLst>
              <a:outerShdw rotWithShape="0" algn="ctr" dir="2700000" dist="35921">
                <a:srgbClr val="808080"/>
              </a:outerShdw>
            </a:effectLst>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Calibri"/>
                  <a:ea typeface="Calibri"/>
                  <a:cs typeface="Calibri"/>
                  <a:sym typeface="Calibri"/>
                </a:rPr>
                <a:t>Monthly Snapshot</a:t>
              </a:r>
              <a:endParaRPr b="0" i="0" sz="1100" u="none" cap="none" strike="noStrike">
                <a:solidFill>
                  <a:srgbClr val="000000"/>
                </a:solidFill>
                <a:latin typeface="Arial"/>
                <a:ea typeface="Arial"/>
                <a:cs typeface="Arial"/>
                <a:sym typeface="Arial"/>
              </a:endParaRPr>
            </a:p>
          </p:txBody>
        </p:sp>
        <p:cxnSp>
          <p:nvCxnSpPr>
            <p:cNvPr id="2308" name="Google Shape;2308;p87"/>
            <p:cNvCxnSpPr>
              <a:stCxn id="2305" idx="3"/>
              <a:endCxn id="2309" idx="0"/>
            </p:cNvCxnSpPr>
            <p:nvPr/>
          </p:nvCxnSpPr>
          <p:spPr>
            <a:xfrm flipH="1" rot="-5400000">
              <a:off x="2995292" y="1939014"/>
              <a:ext cx="344100" cy="3091800"/>
            </a:xfrm>
            <a:prstGeom prst="bentConnector3">
              <a:avLst>
                <a:gd fmla="val 1375501" name="adj1"/>
              </a:avLst>
            </a:prstGeom>
            <a:noFill/>
            <a:ln cap="flat" cmpd="sng" w="9525">
              <a:solidFill>
                <a:srgbClr val="969696"/>
              </a:solidFill>
              <a:prstDash val="solid"/>
              <a:miter lim="800000"/>
              <a:headEnd len="sm" w="sm" type="none"/>
              <a:tailEnd len="med" w="med" type="triangle"/>
            </a:ln>
          </p:spPr>
        </p:cxnSp>
        <p:cxnSp>
          <p:nvCxnSpPr>
            <p:cNvPr id="2310" name="Google Shape;2310;p87"/>
            <p:cNvCxnSpPr>
              <a:stCxn id="2303" idx="3"/>
              <a:endCxn id="2309" idx="0"/>
            </p:cNvCxnSpPr>
            <p:nvPr/>
          </p:nvCxnSpPr>
          <p:spPr>
            <a:xfrm flipH="1" rot="-5400000">
              <a:off x="3766166" y="2709864"/>
              <a:ext cx="344100" cy="1550100"/>
            </a:xfrm>
            <a:prstGeom prst="bentConnector3">
              <a:avLst>
                <a:gd fmla="val 1380642" name="adj1"/>
              </a:avLst>
            </a:prstGeom>
            <a:noFill/>
            <a:ln cap="flat" cmpd="sng" w="9525">
              <a:solidFill>
                <a:srgbClr val="969696"/>
              </a:solidFill>
              <a:prstDash val="solid"/>
              <a:miter lim="800000"/>
              <a:headEnd len="sm" w="sm" type="none"/>
              <a:tailEnd len="med" w="med" type="triangle"/>
            </a:ln>
          </p:spPr>
        </p:cxnSp>
        <p:cxnSp>
          <p:nvCxnSpPr>
            <p:cNvPr id="2311" name="Google Shape;2311;p87"/>
            <p:cNvCxnSpPr>
              <a:stCxn id="2306" idx="3"/>
              <a:endCxn id="2309" idx="0"/>
            </p:cNvCxnSpPr>
            <p:nvPr/>
          </p:nvCxnSpPr>
          <p:spPr>
            <a:xfrm flipH="1" rot="-5400000">
              <a:off x="4550611" y="3494049"/>
              <a:ext cx="318600" cy="7200"/>
            </a:xfrm>
            <a:prstGeom prst="bentConnector3">
              <a:avLst>
                <a:gd fmla="val 1522013" name="adj1"/>
              </a:avLst>
            </a:prstGeom>
            <a:noFill/>
            <a:ln cap="flat" cmpd="sng" w="9525">
              <a:solidFill>
                <a:srgbClr val="969696"/>
              </a:solidFill>
              <a:prstDash val="solid"/>
              <a:miter lim="800000"/>
              <a:headEnd len="sm" w="sm" type="none"/>
              <a:tailEnd len="med" w="med" type="triangle"/>
            </a:ln>
          </p:spPr>
        </p:cxnSp>
        <p:cxnSp>
          <p:nvCxnSpPr>
            <p:cNvPr id="2312" name="Google Shape;2312;p87"/>
            <p:cNvCxnSpPr>
              <a:stCxn id="2304" idx="3"/>
              <a:endCxn id="2309" idx="0"/>
            </p:cNvCxnSpPr>
            <p:nvPr/>
          </p:nvCxnSpPr>
          <p:spPr>
            <a:xfrm rot="5400000">
              <a:off x="5309405" y="2716914"/>
              <a:ext cx="344100" cy="1536000"/>
            </a:xfrm>
            <a:prstGeom prst="bentConnector3">
              <a:avLst>
                <a:gd fmla="val 1375501" name="adj1"/>
              </a:avLst>
            </a:prstGeom>
            <a:noFill/>
            <a:ln cap="flat" cmpd="sng" w="9525">
              <a:solidFill>
                <a:srgbClr val="969696"/>
              </a:solidFill>
              <a:prstDash val="solid"/>
              <a:miter lim="800000"/>
              <a:headEnd len="sm" w="sm" type="none"/>
              <a:tailEnd len="med" w="med" type="triangle"/>
            </a:ln>
          </p:spPr>
        </p:cxnSp>
        <p:cxnSp>
          <p:nvCxnSpPr>
            <p:cNvPr id="2313" name="Google Shape;2313;p87"/>
            <p:cNvCxnSpPr>
              <a:stCxn id="2307" idx="3"/>
              <a:endCxn id="2309" idx="0"/>
            </p:cNvCxnSpPr>
            <p:nvPr/>
          </p:nvCxnSpPr>
          <p:spPr>
            <a:xfrm rot="5400000">
              <a:off x="6081621" y="1944564"/>
              <a:ext cx="344100" cy="3080700"/>
            </a:xfrm>
            <a:prstGeom prst="bentConnector3">
              <a:avLst>
                <a:gd fmla="val 1375501" name="adj1"/>
              </a:avLst>
            </a:prstGeom>
            <a:noFill/>
            <a:ln cap="flat" cmpd="sng" w="9525">
              <a:solidFill>
                <a:srgbClr val="969696"/>
              </a:solidFill>
              <a:prstDash val="solid"/>
              <a:miter lim="800000"/>
              <a:headEnd len="sm" w="sm" type="none"/>
              <a:tailEnd len="med" w="med" type="triangle"/>
            </a:ln>
          </p:spPr>
        </p:cxnSp>
        <p:sp>
          <p:nvSpPr>
            <p:cNvPr id="2314" name="Google Shape;2314;p87"/>
            <p:cNvSpPr/>
            <p:nvPr/>
          </p:nvSpPr>
          <p:spPr>
            <a:xfrm>
              <a:off x="4019995" y="5181767"/>
              <a:ext cx="1396788" cy="1219033"/>
            </a:xfrm>
            <a:prstGeom prst="flowChartMagneticDisk">
              <a:avLst/>
            </a:prstGeom>
            <a:gradFill>
              <a:gsLst>
                <a:gs pos="0">
                  <a:srgbClr val="969696"/>
                </a:gs>
                <a:gs pos="50000">
                  <a:srgbClr val="FFFFFF"/>
                </a:gs>
                <a:gs pos="100000">
                  <a:srgbClr val="969696"/>
                </a:gs>
              </a:gsLst>
              <a:lin ang="5400012" scaled="0"/>
            </a:gradFill>
            <a:ln cap="flat" cmpd="sng" w="9525">
              <a:solidFill>
                <a:srgbClr val="B2B2B2"/>
              </a:solidFill>
              <a:prstDash val="solid"/>
              <a:round/>
              <a:headEnd len="sm" w="sm" type="none"/>
              <a:tailEnd len="sm" w="sm" type="none"/>
            </a:ln>
            <a:effectLst>
              <a:outerShdw rotWithShape="0" algn="ctr" dir="2700000" dist="35921">
                <a:srgbClr val="808080"/>
              </a:outerShdw>
            </a:effectLst>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000000"/>
                  </a:solidFill>
                  <a:latin typeface="Calibri"/>
                  <a:ea typeface="Calibri"/>
                  <a:cs typeface="Calibri"/>
                  <a:sym typeface="Calibri"/>
                </a:rPr>
                <a:t>Ready to use data</a:t>
              </a:r>
              <a:endParaRPr b="0" i="0" sz="1100" u="none" cap="none" strike="noStrike">
                <a:solidFill>
                  <a:srgbClr val="000000"/>
                </a:solidFill>
                <a:latin typeface="Arial"/>
                <a:ea typeface="Arial"/>
                <a:cs typeface="Arial"/>
                <a:sym typeface="Arial"/>
              </a:endParaRPr>
            </a:p>
          </p:txBody>
        </p:sp>
        <p:cxnSp>
          <p:nvCxnSpPr>
            <p:cNvPr id="2315" name="Google Shape;2315;p87"/>
            <p:cNvCxnSpPr>
              <a:stCxn id="2316" idx="2"/>
              <a:endCxn id="2314" idx="1"/>
            </p:cNvCxnSpPr>
            <p:nvPr/>
          </p:nvCxnSpPr>
          <p:spPr>
            <a:xfrm flipH="1" rot="-5400000">
              <a:off x="4586327" y="5049691"/>
              <a:ext cx="259200" cy="5100"/>
            </a:xfrm>
            <a:prstGeom prst="curvedConnector3">
              <a:avLst>
                <a:gd fmla="val 7133794" name="adj1"/>
              </a:avLst>
            </a:prstGeom>
            <a:gradFill>
              <a:gsLst>
                <a:gs pos="0">
                  <a:srgbClr val="4959C6"/>
                </a:gs>
                <a:gs pos="80000">
                  <a:srgbClr val="6175FF"/>
                </a:gs>
                <a:gs pos="100000">
                  <a:srgbClr val="5D74FF"/>
                </a:gs>
              </a:gsLst>
              <a:lin ang="16200038" scaled="0"/>
            </a:gradFill>
            <a:ln cap="flat" cmpd="sng" w="9525">
              <a:solidFill>
                <a:srgbClr val="7182F8"/>
              </a:solidFill>
              <a:prstDash val="solid"/>
              <a:round/>
              <a:headEnd len="sm" w="sm" type="none"/>
              <a:tailEnd len="med" w="med" type="triangle"/>
            </a:ln>
            <a:effectLst>
              <a:outerShdw blurRad="40000" rotWithShape="0" dir="5400000" dist="23000">
                <a:srgbClr val="000000">
                  <a:alpha val="34509"/>
                </a:srgbClr>
              </a:outerShdw>
            </a:effectLst>
          </p:spPr>
        </p:cxnSp>
        <p:sp>
          <p:nvSpPr>
            <p:cNvPr id="2309" name="Google Shape;2309;p87"/>
            <p:cNvSpPr/>
            <p:nvPr/>
          </p:nvSpPr>
          <p:spPr>
            <a:xfrm>
              <a:off x="3570977" y="3656911"/>
              <a:ext cx="2284800" cy="382200"/>
            </a:xfrm>
            <a:prstGeom prst="roundRect">
              <a:avLst>
                <a:gd fmla="val 16667" name="adj"/>
              </a:avLst>
            </a:prstGeom>
            <a:gradFill>
              <a:gsLst>
                <a:gs pos="0">
                  <a:srgbClr val="4959C6"/>
                </a:gs>
                <a:gs pos="80000">
                  <a:srgbClr val="6175FF"/>
                </a:gs>
                <a:gs pos="100000">
                  <a:srgbClr val="5D74FF"/>
                </a:gs>
              </a:gsLst>
              <a:lin ang="16200038" scaled="0"/>
            </a:gradFill>
            <a:ln cap="flat" cmpd="sng" w="9525">
              <a:solidFill>
                <a:srgbClr val="7182F8"/>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Calibri"/>
                  <a:ea typeface="Calibri"/>
                  <a:cs typeface="Calibri"/>
                  <a:sym typeface="Calibri"/>
                </a:rPr>
                <a:t>Aggregate</a:t>
              </a:r>
              <a:endParaRPr b="0" i="0" sz="700" u="none" cap="none" strike="noStrike">
                <a:solidFill>
                  <a:srgbClr val="FFFFFF"/>
                </a:solidFill>
                <a:latin typeface="Calibri"/>
                <a:ea typeface="Calibri"/>
                <a:cs typeface="Calibri"/>
                <a:sym typeface="Calibri"/>
              </a:endParaRPr>
            </a:p>
          </p:txBody>
        </p:sp>
        <p:sp>
          <p:nvSpPr>
            <p:cNvPr id="2317" name="Google Shape;2317;p87"/>
            <p:cNvSpPr/>
            <p:nvPr/>
          </p:nvSpPr>
          <p:spPr>
            <a:xfrm>
              <a:off x="3570977" y="4094405"/>
              <a:ext cx="2284800" cy="382200"/>
            </a:xfrm>
            <a:prstGeom prst="roundRect">
              <a:avLst>
                <a:gd fmla="val 16667" name="adj"/>
              </a:avLst>
            </a:prstGeom>
            <a:gradFill>
              <a:gsLst>
                <a:gs pos="0">
                  <a:srgbClr val="4959C6"/>
                </a:gs>
                <a:gs pos="80000">
                  <a:srgbClr val="6175FF"/>
                </a:gs>
                <a:gs pos="100000">
                  <a:srgbClr val="5D74FF"/>
                </a:gs>
              </a:gsLst>
              <a:lin ang="16200038" scaled="0"/>
            </a:gradFill>
            <a:ln cap="flat" cmpd="sng" w="9525">
              <a:solidFill>
                <a:srgbClr val="7182F8"/>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Calibri"/>
                  <a:ea typeface="Calibri"/>
                  <a:cs typeface="Calibri"/>
                  <a:sym typeface="Calibri"/>
                </a:rPr>
                <a:t>Clean</a:t>
              </a:r>
              <a:endParaRPr b="0" i="0" sz="700" u="none" cap="none" strike="noStrike">
                <a:solidFill>
                  <a:srgbClr val="FFFFFF"/>
                </a:solidFill>
                <a:latin typeface="Calibri"/>
                <a:ea typeface="Calibri"/>
                <a:cs typeface="Calibri"/>
                <a:sym typeface="Calibri"/>
              </a:endParaRPr>
            </a:p>
          </p:txBody>
        </p:sp>
        <p:sp>
          <p:nvSpPr>
            <p:cNvPr id="2316" name="Google Shape;2316;p87"/>
            <p:cNvSpPr/>
            <p:nvPr/>
          </p:nvSpPr>
          <p:spPr>
            <a:xfrm>
              <a:off x="3570977" y="4544641"/>
              <a:ext cx="2284800" cy="378000"/>
            </a:xfrm>
            <a:prstGeom prst="roundRect">
              <a:avLst>
                <a:gd fmla="val 16667" name="adj"/>
              </a:avLst>
            </a:prstGeom>
            <a:gradFill>
              <a:gsLst>
                <a:gs pos="0">
                  <a:srgbClr val="4959C6"/>
                </a:gs>
                <a:gs pos="80000">
                  <a:srgbClr val="6175FF"/>
                </a:gs>
                <a:gs pos="100000">
                  <a:srgbClr val="5D74FF"/>
                </a:gs>
              </a:gsLst>
              <a:lin ang="16200038" scaled="0"/>
            </a:gradFill>
            <a:ln cap="flat" cmpd="sng" w="9525">
              <a:solidFill>
                <a:srgbClr val="7182F8"/>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Calibri"/>
                  <a:ea typeface="Calibri"/>
                  <a:cs typeface="Calibri"/>
                  <a:sym typeface="Calibri"/>
                </a:rPr>
                <a:t>Transform</a:t>
              </a:r>
              <a:endParaRPr b="0" i="0" sz="700" u="none" cap="none" strike="noStrike">
                <a:solidFill>
                  <a:srgbClr val="FFFFFF"/>
                </a:solidFill>
                <a:latin typeface="Calibri"/>
                <a:ea typeface="Calibri"/>
                <a:cs typeface="Calibri"/>
                <a:sym typeface="Calibri"/>
              </a:endParaRPr>
            </a:p>
          </p:txBody>
        </p:sp>
        <p:pic>
          <p:nvPicPr>
            <p:cNvPr descr="G:\Pictures\Images\coquette-icons-set\refresh.png" id="2318" name="Google Shape;2318;p87"/>
            <p:cNvPicPr preferRelativeResize="0"/>
            <p:nvPr/>
          </p:nvPicPr>
          <p:blipFill rotWithShape="1">
            <a:blip r:embed="rId8">
              <a:alphaModFix/>
            </a:blip>
            <a:srcRect b="0" l="0" r="0" t="0"/>
            <a:stretch/>
          </p:blipFill>
          <p:spPr>
            <a:xfrm>
              <a:off x="5969527" y="3815750"/>
              <a:ext cx="929745" cy="962026"/>
            </a:xfrm>
            <a:prstGeom prst="rect">
              <a:avLst/>
            </a:prstGeom>
            <a:noFill/>
            <a:ln>
              <a:noFill/>
            </a:ln>
          </p:spPr>
        </p:pic>
      </p:grpSp>
      <p:sp>
        <p:nvSpPr>
          <p:cNvPr id="2319" name="Google Shape;2319;p87"/>
          <p:cNvSpPr txBox="1"/>
          <p:nvPr/>
        </p:nvSpPr>
        <p:spPr>
          <a:xfrm>
            <a:off x="191050" y="3683750"/>
            <a:ext cx="2631300" cy="680700"/>
          </a:xfrm>
          <a:prstGeom prst="rect">
            <a:avLst/>
          </a:prstGeom>
          <a:noFill/>
          <a:ln>
            <a:noFill/>
          </a:ln>
        </p:spPr>
        <p:txBody>
          <a:bodyPr anchorCtr="0" anchor="t" bIns="34275" lIns="68575" spcFirstLastPara="1" rIns="68575" wrap="square" tIns="34275">
            <a:noAutofit/>
          </a:bodyPr>
          <a:lstStyle/>
          <a:p>
            <a:pPr indent="-165100" lvl="0" marL="165100" marR="0" rtl="0" algn="l">
              <a:lnSpc>
                <a:spcPct val="100000"/>
              </a:lnSpc>
              <a:spcBef>
                <a:spcPts val="0"/>
              </a:spcBef>
              <a:spcAft>
                <a:spcPts val="0"/>
              </a:spcAft>
              <a:buClr>
                <a:schemeClr val="dk1"/>
              </a:buClr>
              <a:buSzPts val="900"/>
              <a:buFont typeface="Noto Sans Symbols"/>
              <a:buChar char="❑"/>
            </a:pPr>
            <a:r>
              <a:rPr b="0" i="0" lang="en-US" sz="900" u="none" cap="none" strike="noStrike">
                <a:solidFill>
                  <a:schemeClr val="dk1"/>
                </a:solidFill>
                <a:latin typeface="Calibri"/>
                <a:ea typeface="Calibri"/>
                <a:cs typeface="Calibri"/>
                <a:sym typeface="Calibri"/>
              </a:rPr>
              <a:t>Business Understanding</a:t>
            </a:r>
            <a:endParaRPr b="0" i="0" sz="1100" u="none" cap="none" strike="noStrike">
              <a:solidFill>
                <a:srgbClr val="000000"/>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900"/>
              <a:buFont typeface="Noto Sans Symbols"/>
              <a:buChar char="❑"/>
            </a:pPr>
            <a:r>
              <a:rPr b="0" i="0" lang="en-US" sz="900" u="none" cap="none" strike="noStrike">
                <a:solidFill>
                  <a:schemeClr val="dk1"/>
                </a:solidFill>
                <a:latin typeface="Calibri"/>
                <a:ea typeface="Calibri"/>
                <a:cs typeface="Calibri"/>
                <a:sym typeface="Calibri"/>
              </a:rPr>
              <a:t>Identify data requirements and explore data availability</a:t>
            </a:r>
            <a:endParaRPr b="0" i="0" sz="1100" u="none" cap="none" strike="noStrike">
              <a:solidFill>
                <a:srgbClr val="000000"/>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900"/>
              <a:buFont typeface="Noto Sans Symbols"/>
              <a:buChar char="❑"/>
            </a:pPr>
            <a:r>
              <a:rPr b="0" i="0" lang="en-US" sz="900" u="none" cap="none" strike="noStrike">
                <a:solidFill>
                  <a:schemeClr val="dk1"/>
                </a:solidFill>
                <a:latin typeface="Calibri"/>
                <a:ea typeface="Calibri"/>
                <a:cs typeface="Calibri"/>
                <a:sym typeface="Calibri"/>
              </a:rPr>
              <a:t>Request and extract data required to build a model </a:t>
            </a:r>
            <a:endParaRPr b="0" i="0" sz="1100" u="none" cap="none" strike="noStrike">
              <a:solidFill>
                <a:srgbClr val="000000"/>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900"/>
              <a:buFont typeface="Noto Sans Symbols"/>
              <a:buChar char="❑"/>
            </a:pPr>
            <a:r>
              <a:rPr b="0" i="0" lang="en-US" sz="900" u="none" cap="none" strike="noStrike">
                <a:solidFill>
                  <a:schemeClr val="dk1"/>
                </a:solidFill>
                <a:latin typeface="Calibri"/>
                <a:ea typeface="Calibri"/>
                <a:cs typeface="Calibri"/>
                <a:sym typeface="Calibri"/>
              </a:rPr>
              <a:t>Aggregate, Clean and Standardize data in desired format for model </a:t>
            </a:r>
            <a:endParaRPr b="0" i="0" sz="900" u="none" cap="none" strike="noStrike">
              <a:solidFill>
                <a:schemeClr val="dk1"/>
              </a:solidFill>
              <a:latin typeface="Calibri"/>
              <a:ea typeface="Calibri"/>
              <a:cs typeface="Calibri"/>
              <a:sym typeface="Calibri"/>
            </a:endParaRPr>
          </a:p>
        </p:txBody>
      </p:sp>
      <p:sp>
        <p:nvSpPr>
          <p:cNvPr id="2320" name="Google Shape;2320;p87"/>
          <p:cNvSpPr txBox="1"/>
          <p:nvPr/>
        </p:nvSpPr>
        <p:spPr>
          <a:xfrm>
            <a:off x="2951317" y="3683741"/>
            <a:ext cx="2432700" cy="615600"/>
          </a:xfrm>
          <a:prstGeom prst="rect">
            <a:avLst/>
          </a:prstGeom>
          <a:noFill/>
          <a:ln>
            <a:noFill/>
          </a:ln>
        </p:spPr>
        <p:txBody>
          <a:bodyPr anchorCtr="0" anchor="t" bIns="34275" lIns="68575" spcFirstLastPara="1" rIns="68575" wrap="square" tIns="34275">
            <a:noAutofit/>
          </a:bodyPr>
          <a:lstStyle/>
          <a:p>
            <a:pPr indent="-165100" lvl="0" marL="165100" marR="0" rtl="0" algn="l">
              <a:lnSpc>
                <a:spcPct val="100000"/>
              </a:lnSpc>
              <a:spcBef>
                <a:spcPts val="0"/>
              </a:spcBef>
              <a:spcAft>
                <a:spcPts val="0"/>
              </a:spcAft>
              <a:buClr>
                <a:schemeClr val="dk1"/>
              </a:buClr>
              <a:buSzPts val="900"/>
              <a:buFont typeface="Noto Sans Symbols"/>
              <a:buChar char="❑"/>
            </a:pPr>
            <a:r>
              <a:rPr b="0" i="0" lang="en-US" sz="900" u="none" cap="none" strike="noStrike">
                <a:solidFill>
                  <a:schemeClr val="dk1"/>
                </a:solidFill>
                <a:latin typeface="Calibri"/>
                <a:ea typeface="Calibri"/>
                <a:cs typeface="Calibri"/>
                <a:sym typeface="Calibri"/>
              </a:rPr>
              <a:t>Business Analysis of standardized data</a:t>
            </a:r>
            <a:endParaRPr b="0" i="0" sz="1100" u="none" cap="none" strike="noStrike">
              <a:solidFill>
                <a:srgbClr val="000000"/>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900"/>
              <a:buFont typeface="Noto Sans Symbols"/>
              <a:buChar char="❑"/>
            </a:pPr>
            <a:r>
              <a:rPr b="0" i="0" lang="en-US" sz="900" u="none" cap="none" strike="noStrike">
                <a:solidFill>
                  <a:schemeClr val="dk1"/>
                </a:solidFill>
                <a:latin typeface="Calibri"/>
                <a:ea typeface="Calibri"/>
                <a:cs typeface="Calibri"/>
                <a:sym typeface="Calibri"/>
              </a:rPr>
              <a:t>Predictive model design</a:t>
            </a:r>
            <a:endParaRPr b="0" i="0" sz="1100" u="none" cap="none" strike="noStrike">
              <a:solidFill>
                <a:srgbClr val="000000"/>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900"/>
              <a:buFont typeface="Noto Sans Symbols"/>
              <a:buChar char="❑"/>
            </a:pPr>
            <a:r>
              <a:rPr b="0" i="0" lang="en-US" sz="900" u="none" cap="none" strike="noStrike">
                <a:solidFill>
                  <a:schemeClr val="dk1"/>
                </a:solidFill>
                <a:latin typeface="Calibri"/>
                <a:ea typeface="Calibri"/>
                <a:cs typeface="Calibri"/>
                <a:sym typeface="Calibri"/>
              </a:rPr>
              <a:t>Development and Implementation of Predictive model </a:t>
            </a:r>
            <a:endParaRPr b="0" i="0" sz="1100" u="none" cap="none" strike="noStrike">
              <a:solidFill>
                <a:srgbClr val="000000"/>
              </a:solidFill>
              <a:latin typeface="Arial"/>
              <a:ea typeface="Arial"/>
              <a:cs typeface="Arial"/>
              <a:sym typeface="Arial"/>
            </a:endParaRPr>
          </a:p>
        </p:txBody>
      </p:sp>
      <p:sp>
        <p:nvSpPr>
          <p:cNvPr id="2321" name="Google Shape;2321;p87"/>
          <p:cNvSpPr txBox="1"/>
          <p:nvPr/>
        </p:nvSpPr>
        <p:spPr>
          <a:xfrm>
            <a:off x="5581500" y="3656212"/>
            <a:ext cx="2696700" cy="752400"/>
          </a:xfrm>
          <a:prstGeom prst="rect">
            <a:avLst/>
          </a:prstGeom>
          <a:noFill/>
          <a:ln>
            <a:noFill/>
          </a:ln>
        </p:spPr>
        <p:txBody>
          <a:bodyPr anchorCtr="0" anchor="t" bIns="34275" lIns="68575" spcFirstLastPara="1" rIns="68575" wrap="square" tIns="34275">
            <a:noAutofit/>
          </a:bodyPr>
          <a:lstStyle/>
          <a:p>
            <a:pPr indent="-165100" lvl="0" marL="165100" marR="0" rtl="0" algn="l">
              <a:lnSpc>
                <a:spcPct val="100000"/>
              </a:lnSpc>
              <a:spcBef>
                <a:spcPts val="0"/>
              </a:spcBef>
              <a:spcAft>
                <a:spcPts val="0"/>
              </a:spcAft>
              <a:buClr>
                <a:schemeClr val="dk1"/>
              </a:buClr>
              <a:buSzPts val="900"/>
              <a:buFont typeface="Noto Sans Symbols"/>
              <a:buChar char="❑"/>
            </a:pPr>
            <a:r>
              <a:rPr b="0" i="0" lang="en-US" sz="900" u="none" cap="none" strike="noStrike">
                <a:solidFill>
                  <a:schemeClr val="dk1"/>
                </a:solidFill>
                <a:latin typeface="Calibri"/>
                <a:ea typeface="Calibri"/>
                <a:cs typeface="Calibri"/>
                <a:sym typeface="Calibri"/>
              </a:rPr>
              <a:t>List of churn drivers / KPI’s for tracking and monitoring</a:t>
            </a:r>
            <a:endParaRPr b="0" i="0" sz="1100" u="none" cap="none" strike="noStrike">
              <a:solidFill>
                <a:srgbClr val="000000"/>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900"/>
              <a:buFont typeface="Noto Sans Symbols"/>
              <a:buChar char="❑"/>
            </a:pPr>
            <a:r>
              <a:rPr b="0" i="0" lang="en-US" sz="900" u="none" cap="none" strike="noStrike">
                <a:solidFill>
                  <a:schemeClr val="dk1"/>
                </a:solidFill>
                <a:latin typeface="Calibri"/>
                <a:ea typeface="Calibri"/>
                <a:cs typeface="Calibri"/>
                <a:sym typeface="Calibri"/>
              </a:rPr>
              <a:t>A generated list of recommended subscribers for targeted churn campaigns </a:t>
            </a:r>
            <a:endParaRPr b="0" i="0" sz="1100" u="none" cap="none" strike="noStrike">
              <a:solidFill>
                <a:srgbClr val="000000"/>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900"/>
              <a:buFont typeface="Noto Sans Symbols"/>
              <a:buChar char="❑"/>
            </a:pPr>
            <a:r>
              <a:rPr b="0" i="0" lang="en-US" sz="900" u="none" cap="none" strike="noStrike">
                <a:solidFill>
                  <a:schemeClr val="dk1"/>
                </a:solidFill>
                <a:latin typeface="Calibri"/>
                <a:ea typeface="Calibri"/>
                <a:cs typeface="Calibri"/>
                <a:sym typeface="Calibri"/>
              </a:rPr>
              <a:t>Recommendations on monthly churn initiatives</a:t>
            </a:r>
            <a:endParaRPr b="0" i="0" sz="1100" u="none" cap="none" strike="noStrike">
              <a:solidFill>
                <a:srgbClr val="000000"/>
              </a:solidFill>
              <a:latin typeface="Arial"/>
              <a:ea typeface="Arial"/>
              <a:cs typeface="Arial"/>
              <a:sym typeface="Arial"/>
            </a:endParaRPr>
          </a:p>
        </p:txBody>
      </p:sp>
      <p:grpSp>
        <p:nvGrpSpPr>
          <p:cNvPr id="2322" name="Google Shape;2322;p87"/>
          <p:cNvGrpSpPr/>
          <p:nvPr/>
        </p:nvGrpSpPr>
        <p:grpSpPr>
          <a:xfrm>
            <a:off x="5636642" y="1223572"/>
            <a:ext cx="1983220" cy="2366521"/>
            <a:chOff x="3479412" y="2436585"/>
            <a:chExt cx="2350900" cy="3195410"/>
          </a:xfrm>
        </p:grpSpPr>
        <p:grpSp>
          <p:nvGrpSpPr>
            <p:cNvPr id="2323" name="Google Shape;2323;p87"/>
            <p:cNvGrpSpPr/>
            <p:nvPr/>
          </p:nvGrpSpPr>
          <p:grpSpPr>
            <a:xfrm>
              <a:off x="3479412" y="2436585"/>
              <a:ext cx="2350900" cy="3195410"/>
              <a:chOff x="2808469" y="1830474"/>
              <a:chExt cx="2512988" cy="3415724"/>
            </a:xfrm>
          </p:grpSpPr>
          <p:pic>
            <p:nvPicPr>
              <p:cNvPr descr="C:\IBM\Icon Redesign\pngs_industry_general\ibm_icon_general_connectivity_blu.png" id="2324" name="Google Shape;2324;p87"/>
              <p:cNvPicPr preferRelativeResize="0"/>
              <p:nvPr/>
            </p:nvPicPr>
            <p:blipFill rotWithShape="1">
              <a:blip r:embed="rId9">
                <a:alphaModFix/>
              </a:blip>
              <a:srcRect b="0" l="0" r="0" t="0"/>
              <a:stretch/>
            </p:blipFill>
            <p:spPr>
              <a:xfrm>
                <a:off x="3518657" y="3346146"/>
                <a:ext cx="1060386" cy="1060386"/>
              </a:xfrm>
              <a:prstGeom prst="rect">
                <a:avLst/>
              </a:prstGeom>
              <a:noFill/>
              <a:ln>
                <a:noFill/>
              </a:ln>
            </p:spPr>
          </p:pic>
          <p:sp>
            <p:nvSpPr>
              <p:cNvPr id="2325" name="Google Shape;2325;p87"/>
              <p:cNvSpPr txBox="1"/>
              <p:nvPr/>
            </p:nvSpPr>
            <p:spPr>
              <a:xfrm>
                <a:off x="3477541" y="1830474"/>
                <a:ext cx="1165500" cy="7206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000"/>
                  <a:buFont typeface="Arial"/>
                  <a:buNone/>
                </a:pPr>
                <a:r>
                  <a:rPr b="1" i="0" lang="en-US" sz="1000" u="none" cap="none" strike="noStrike">
                    <a:solidFill>
                      <a:srgbClr val="7889FB"/>
                    </a:solidFill>
                    <a:latin typeface="Arial"/>
                    <a:ea typeface="Arial"/>
                    <a:cs typeface="Arial"/>
                    <a:sym typeface="Arial"/>
                  </a:rPr>
                  <a:t>Predictive </a:t>
                </a:r>
                <a:endParaRPr b="0" i="0" sz="11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000"/>
                  <a:buFont typeface="Arial"/>
                  <a:buNone/>
                </a:pPr>
                <a:r>
                  <a:rPr b="1" i="0" lang="en-US" sz="1000" u="none" cap="none" strike="noStrike">
                    <a:solidFill>
                      <a:srgbClr val="7889FB"/>
                    </a:solidFill>
                    <a:latin typeface="Arial"/>
                    <a:ea typeface="Arial"/>
                    <a:cs typeface="Arial"/>
                    <a:sym typeface="Arial"/>
                  </a:rPr>
                  <a:t>Model</a:t>
                </a:r>
                <a:endParaRPr b="0" i="0" sz="11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000"/>
                  <a:buFont typeface="Arial"/>
                  <a:buNone/>
                </a:pPr>
                <a:r>
                  <a:rPr b="1" i="0" lang="en-US" sz="1000" u="none" cap="none" strike="noStrike">
                    <a:solidFill>
                      <a:srgbClr val="7889FB"/>
                    </a:solidFill>
                    <a:latin typeface="Arial"/>
                    <a:ea typeface="Arial"/>
                    <a:cs typeface="Arial"/>
                    <a:sym typeface="Arial"/>
                  </a:rPr>
                  <a:t>Output</a:t>
                </a:r>
                <a:endParaRPr b="1" i="0" sz="1000" u="none" cap="none" strike="noStrike">
                  <a:solidFill>
                    <a:srgbClr val="7889FB"/>
                  </a:solidFill>
                  <a:latin typeface="Arial"/>
                  <a:ea typeface="Arial"/>
                  <a:cs typeface="Arial"/>
                  <a:sym typeface="Arial"/>
                </a:endParaRPr>
              </a:p>
            </p:txBody>
          </p:sp>
          <p:pic>
            <p:nvPicPr>
              <p:cNvPr descr="C:\IBM\Icon Redesign\pngs_industry_general\ibm_icon_industry_banking_bl.png" id="2326" name="Google Shape;2326;p87"/>
              <p:cNvPicPr preferRelativeResize="0"/>
              <p:nvPr/>
            </p:nvPicPr>
            <p:blipFill rotWithShape="1">
              <a:blip r:embed="rId10">
                <a:alphaModFix/>
              </a:blip>
              <a:srcRect b="0" l="0" r="0" t="0"/>
              <a:stretch/>
            </p:blipFill>
            <p:spPr>
              <a:xfrm>
                <a:off x="3832129" y="2590121"/>
                <a:ext cx="443642" cy="440282"/>
              </a:xfrm>
              <a:prstGeom prst="rect">
                <a:avLst/>
              </a:prstGeom>
              <a:noFill/>
              <a:ln>
                <a:noFill/>
              </a:ln>
            </p:spPr>
          </p:pic>
          <p:sp>
            <p:nvSpPr>
              <p:cNvPr id="2327" name="Google Shape;2327;p87"/>
              <p:cNvSpPr txBox="1"/>
              <p:nvPr/>
            </p:nvSpPr>
            <p:spPr>
              <a:xfrm>
                <a:off x="3746346" y="2975029"/>
                <a:ext cx="595500" cy="3666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0000"/>
                  </a:buClr>
                  <a:buSzPts val="700"/>
                  <a:buFont typeface="Arial"/>
                  <a:buNone/>
                </a:pPr>
                <a:r>
                  <a:rPr b="1" i="0" lang="en-US" sz="700" u="none" cap="none" strike="noStrike">
                    <a:solidFill>
                      <a:srgbClr val="7889FB"/>
                    </a:solidFill>
                    <a:latin typeface="Arial"/>
                    <a:ea typeface="Arial"/>
                    <a:cs typeface="Arial"/>
                    <a:sym typeface="Arial"/>
                  </a:rPr>
                  <a:t>Churn </a:t>
                </a:r>
                <a:endParaRPr b="0" i="0" sz="11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700"/>
                  <a:buFont typeface="Arial"/>
                  <a:buNone/>
                </a:pPr>
                <a:r>
                  <a:rPr b="0" i="0" lang="en-US" sz="700" u="none" cap="none" strike="noStrike">
                    <a:solidFill>
                      <a:srgbClr val="7889FB"/>
                    </a:solidFill>
                    <a:latin typeface="Arial"/>
                    <a:ea typeface="Arial"/>
                    <a:cs typeface="Arial"/>
                    <a:sym typeface="Arial"/>
                  </a:rPr>
                  <a:t>Drivers</a:t>
                </a:r>
                <a:endParaRPr b="1" i="0" sz="700" u="none" cap="none" strike="noStrike">
                  <a:solidFill>
                    <a:srgbClr val="7889FB"/>
                  </a:solidFill>
                  <a:latin typeface="Arial"/>
                  <a:ea typeface="Arial"/>
                  <a:cs typeface="Arial"/>
                  <a:sym typeface="Arial"/>
                </a:endParaRPr>
              </a:p>
            </p:txBody>
          </p:sp>
          <p:pic>
            <p:nvPicPr>
              <p:cNvPr descr="C:\IBM\Icon Redesign\pngs_comms\ibm_icon_comms_transmission2_blu.png" id="2328" name="Google Shape;2328;p87"/>
              <p:cNvPicPr preferRelativeResize="0"/>
              <p:nvPr/>
            </p:nvPicPr>
            <p:blipFill rotWithShape="1">
              <a:blip r:embed="rId11">
                <a:alphaModFix/>
              </a:blip>
              <a:srcRect b="0" l="0" r="0" t="0"/>
              <a:stretch/>
            </p:blipFill>
            <p:spPr>
              <a:xfrm>
                <a:off x="3021858" y="4090601"/>
                <a:ext cx="443850" cy="455379"/>
              </a:xfrm>
              <a:prstGeom prst="rect">
                <a:avLst/>
              </a:prstGeom>
              <a:noFill/>
              <a:ln>
                <a:noFill/>
              </a:ln>
            </p:spPr>
          </p:pic>
          <p:sp>
            <p:nvSpPr>
              <p:cNvPr id="2329" name="Google Shape;2329;p87"/>
              <p:cNvSpPr txBox="1"/>
              <p:nvPr/>
            </p:nvSpPr>
            <p:spPr>
              <a:xfrm>
                <a:off x="2852711" y="4470980"/>
                <a:ext cx="780000" cy="3678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0000"/>
                  </a:buClr>
                  <a:buSzPts val="700"/>
                  <a:buFont typeface="Arial"/>
                  <a:buNone/>
                </a:pPr>
                <a:r>
                  <a:rPr b="1" i="0" lang="en-US" sz="700" u="none" cap="none" strike="noStrike">
                    <a:solidFill>
                      <a:srgbClr val="7889FB"/>
                    </a:solidFill>
                    <a:latin typeface="Arial"/>
                    <a:ea typeface="Arial"/>
                    <a:cs typeface="Arial"/>
                    <a:sym typeface="Arial"/>
                  </a:rPr>
                  <a:t>Targeted</a:t>
                </a:r>
                <a:endParaRPr b="1" i="0" sz="700" u="none" cap="none" strike="noStrike">
                  <a:solidFill>
                    <a:srgbClr val="7889F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700"/>
                  <a:buFont typeface="Arial"/>
                  <a:buNone/>
                </a:pPr>
                <a:r>
                  <a:rPr b="1" i="0" lang="en-US" sz="700" u="none" cap="none" strike="noStrike">
                    <a:solidFill>
                      <a:srgbClr val="7889FB"/>
                    </a:solidFill>
                    <a:latin typeface="Arial"/>
                    <a:ea typeface="Arial"/>
                    <a:cs typeface="Arial"/>
                    <a:sym typeface="Arial"/>
                  </a:rPr>
                  <a:t>Marketing</a:t>
                </a:r>
                <a:endParaRPr b="0" i="0" sz="1100" u="none" cap="none" strike="noStrike">
                  <a:solidFill>
                    <a:srgbClr val="000000"/>
                  </a:solidFill>
                  <a:latin typeface="Arial"/>
                  <a:ea typeface="Arial"/>
                  <a:cs typeface="Arial"/>
                  <a:sym typeface="Arial"/>
                </a:endParaRPr>
              </a:p>
            </p:txBody>
          </p:sp>
          <p:pic>
            <p:nvPicPr>
              <p:cNvPr descr="C:\IBM\Icon Redesign\pngs_industry_general\ibm_icon_general_target1_blu.png" id="2330" name="Google Shape;2330;p87"/>
              <p:cNvPicPr preferRelativeResize="0"/>
              <p:nvPr/>
            </p:nvPicPr>
            <p:blipFill rotWithShape="1">
              <a:blip r:embed="rId12">
                <a:alphaModFix/>
              </a:blip>
              <a:srcRect b="0" l="0" r="0" t="0"/>
              <a:stretch/>
            </p:blipFill>
            <p:spPr>
              <a:xfrm>
                <a:off x="3035361" y="2929107"/>
                <a:ext cx="440667" cy="437427"/>
              </a:xfrm>
              <a:prstGeom prst="rect">
                <a:avLst/>
              </a:prstGeom>
              <a:noFill/>
              <a:ln>
                <a:noFill/>
              </a:ln>
            </p:spPr>
          </p:pic>
          <p:sp>
            <p:nvSpPr>
              <p:cNvPr id="2331" name="Google Shape;2331;p87"/>
              <p:cNvSpPr txBox="1"/>
              <p:nvPr/>
            </p:nvSpPr>
            <p:spPr>
              <a:xfrm>
                <a:off x="2808469" y="3334132"/>
                <a:ext cx="896400" cy="365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0000"/>
                  </a:buClr>
                  <a:buSzPts val="700"/>
                  <a:buFont typeface="Arial"/>
                  <a:buNone/>
                </a:pPr>
                <a:r>
                  <a:rPr b="1" i="0" lang="en-US" sz="700" u="none" cap="none" strike="noStrike">
                    <a:solidFill>
                      <a:srgbClr val="7889FB"/>
                    </a:solidFill>
                    <a:latin typeface="Arial"/>
                    <a:ea typeface="Arial"/>
                    <a:cs typeface="Arial"/>
                    <a:sym typeface="Arial"/>
                  </a:rPr>
                  <a:t>Segmented </a:t>
                </a:r>
                <a:endParaRPr b="0" i="0" sz="11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700"/>
                  <a:buFont typeface="Arial"/>
                  <a:buNone/>
                </a:pPr>
                <a:r>
                  <a:rPr b="1" i="0" lang="en-US" sz="700" u="none" cap="none" strike="noStrike">
                    <a:solidFill>
                      <a:srgbClr val="7889FB"/>
                    </a:solidFill>
                    <a:latin typeface="Arial"/>
                    <a:ea typeface="Arial"/>
                    <a:cs typeface="Arial"/>
                    <a:sym typeface="Arial"/>
                  </a:rPr>
                  <a:t>Targeting</a:t>
                </a:r>
                <a:endParaRPr b="1" i="0" sz="700" u="none" cap="none" strike="noStrike">
                  <a:solidFill>
                    <a:srgbClr val="7889FB"/>
                  </a:solidFill>
                  <a:latin typeface="Arial"/>
                  <a:ea typeface="Arial"/>
                  <a:cs typeface="Arial"/>
                  <a:sym typeface="Arial"/>
                </a:endParaRPr>
              </a:p>
            </p:txBody>
          </p:sp>
          <p:sp>
            <p:nvSpPr>
              <p:cNvPr id="2332" name="Google Shape;2332;p87"/>
              <p:cNvSpPr txBox="1"/>
              <p:nvPr/>
            </p:nvSpPr>
            <p:spPr>
              <a:xfrm>
                <a:off x="4476357" y="3335326"/>
                <a:ext cx="845100" cy="3666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0000"/>
                  </a:buClr>
                  <a:buSzPts val="700"/>
                  <a:buFont typeface="Arial"/>
                  <a:buNone/>
                </a:pPr>
                <a:r>
                  <a:rPr b="1" i="0" lang="en-US" sz="700" u="none" cap="none" strike="noStrike">
                    <a:solidFill>
                      <a:srgbClr val="7889FB"/>
                    </a:solidFill>
                    <a:latin typeface="Arial"/>
                    <a:ea typeface="Arial"/>
                    <a:cs typeface="Arial"/>
                    <a:sym typeface="Arial"/>
                  </a:rPr>
                  <a:t>Subscriber</a:t>
                </a:r>
                <a:endParaRPr b="1" i="0" sz="700" u="none" cap="none" strike="noStrike">
                  <a:solidFill>
                    <a:srgbClr val="7889F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700"/>
                  <a:buFont typeface="Arial"/>
                  <a:buNone/>
                </a:pPr>
                <a:r>
                  <a:rPr b="1" i="0" lang="en-US" sz="700" u="none" cap="none" strike="noStrike">
                    <a:solidFill>
                      <a:srgbClr val="7889FB"/>
                    </a:solidFill>
                    <a:latin typeface="Arial"/>
                    <a:ea typeface="Arial"/>
                    <a:cs typeface="Arial"/>
                    <a:sym typeface="Arial"/>
                  </a:rPr>
                  <a:t>Monitoring</a:t>
                </a:r>
                <a:endParaRPr b="0" i="0" sz="1100" u="none" cap="none" strike="noStrike">
                  <a:solidFill>
                    <a:srgbClr val="000000"/>
                  </a:solidFill>
                  <a:latin typeface="Arial"/>
                  <a:ea typeface="Arial"/>
                  <a:cs typeface="Arial"/>
                  <a:sym typeface="Arial"/>
                </a:endParaRPr>
              </a:p>
            </p:txBody>
          </p:sp>
          <p:pic>
            <p:nvPicPr>
              <p:cNvPr descr="C:\IBM\Icon Redesign\pngs_financial\ibm_icon_financial_bus_model2_blu.png" id="2333" name="Google Shape;2333;p87"/>
              <p:cNvPicPr preferRelativeResize="0"/>
              <p:nvPr/>
            </p:nvPicPr>
            <p:blipFill rotWithShape="1">
              <a:blip r:embed="rId13">
                <a:alphaModFix/>
              </a:blip>
              <a:srcRect b="0" l="0" r="0" t="0"/>
              <a:stretch/>
            </p:blipFill>
            <p:spPr>
              <a:xfrm>
                <a:off x="4674773" y="4090601"/>
                <a:ext cx="459518" cy="447934"/>
              </a:xfrm>
              <a:prstGeom prst="rect">
                <a:avLst/>
              </a:prstGeom>
              <a:noFill/>
              <a:ln>
                <a:noFill/>
              </a:ln>
            </p:spPr>
          </p:pic>
          <p:sp>
            <p:nvSpPr>
              <p:cNvPr id="2334" name="Google Shape;2334;p87"/>
              <p:cNvSpPr txBox="1"/>
              <p:nvPr/>
            </p:nvSpPr>
            <p:spPr>
              <a:xfrm>
                <a:off x="4492507" y="4519296"/>
                <a:ext cx="828000" cy="3654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0000"/>
                  </a:buClr>
                  <a:buSzPts val="700"/>
                  <a:buFont typeface="Arial"/>
                  <a:buNone/>
                </a:pPr>
                <a:r>
                  <a:rPr b="1" i="0" lang="en-US" sz="700" u="none" cap="none" strike="noStrike">
                    <a:solidFill>
                      <a:srgbClr val="7889FB"/>
                    </a:solidFill>
                    <a:latin typeface="Arial"/>
                    <a:ea typeface="Arial"/>
                    <a:cs typeface="Arial"/>
                    <a:sym typeface="Arial"/>
                  </a:rPr>
                  <a:t>Actionable</a:t>
                </a:r>
                <a:endParaRPr b="1" i="0" sz="700" u="none" cap="none" strike="noStrike">
                  <a:solidFill>
                    <a:srgbClr val="7889F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700"/>
                  <a:buFont typeface="Arial"/>
                  <a:buNone/>
                </a:pPr>
                <a:r>
                  <a:rPr b="1" i="0" lang="en-US" sz="700" u="none" cap="none" strike="noStrike">
                    <a:solidFill>
                      <a:srgbClr val="7889FB"/>
                    </a:solidFill>
                    <a:latin typeface="Arial"/>
                    <a:ea typeface="Arial"/>
                    <a:cs typeface="Arial"/>
                    <a:sym typeface="Arial"/>
                  </a:rPr>
                  <a:t>Insights</a:t>
                </a:r>
                <a:endParaRPr b="1" i="0" sz="700" u="none" cap="none" strike="noStrike">
                  <a:solidFill>
                    <a:srgbClr val="7889FB"/>
                  </a:solidFill>
                  <a:latin typeface="Arial"/>
                  <a:ea typeface="Arial"/>
                  <a:cs typeface="Arial"/>
                  <a:sym typeface="Arial"/>
                </a:endParaRPr>
              </a:p>
            </p:txBody>
          </p:sp>
          <p:sp>
            <p:nvSpPr>
              <p:cNvPr id="2335" name="Google Shape;2335;p87"/>
              <p:cNvSpPr txBox="1"/>
              <p:nvPr/>
            </p:nvSpPr>
            <p:spPr>
              <a:xfrm>
                <a:off x="3667202" y="4878398"/>
                <a:ext cx="773400" cy="3678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0000"/>
                  </a:buClr>
                  <a:buSzPts val="700"/>
                  <a:buFont typeface="Arial"/>
                  <a:buNone/>
                </a:pPr>
                <a:r>
                  <a:rPr b="1" i="0" lang="en-US" sz="700" u="none" cap="none" strike="noStrike">
                    <a:solidFill>
                      <a:srgbClr val="7889FB"/>
                    </a:solidFill>
                    <a:latin typeface="Arial"/>
                    <a:ea typeface="Arial"/>
                    <a:cs typeface="Arial"/>
                    <a:sym typeface="Arial"/>
                  </a:rPr>
                  <a:t>Customer</a:t>
                </a:r>
                <a:endParaRPr b="0" i="0" sz="11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700"/>
                  <a:buFont typeface="Arial"/>
                  <a:buNone/>
                </a:pPr>
                <a:r>
                  <a:rPr b="1" i="0" lang="en-US" sz="700" u="none" cap="none" strike="noStrike">
                    <a:solidFill>
                      <a:srgbClr val="7889FB"/>
                    </a:solidFill>
                    <a:latin typeface="Arial"/>
                    <a:ea typeface="Arial"/>
                    <a:cs typeface="Arial"/>
                    <a:sym typeface="Arial"/>
                  </a:rPr>
                  <a:t>Profiles</a:t>
                </a:r>
                <a:endParaRPr b="0" i="0" sz="1100" u="none" cap="none" strike="noStrike">
                  <a:solidFill>
                    <a:srgbClr val="000000"/>
                  </a:solidFill>
                  <a:latin typeface="Arial"/>
                  <a:ea typeface="Arial"/>
                  <a:cs typeface="Arial"/>
                  <a:sym typeface="Arial"/>
                </a:endParaRPr>
              </a:p>
            </p:txBody>
          </p:sp>
          <p:pic>
            <p:nvPicPr>
              <p:cNvPr descr="C:\IBM\Icon Redesign\pngs_computing\ibm_icon_computing_doc2_blu.png" id="2336" name="Google Shape;2336;p87"/>
              <p:cNvPicPr preferRelativeResize="0"/>
              <p:nvPr/>
            </p:nvPicPr>
            <p:blipFill rotWithShape="1">
              <a:blip r:embed="rId14">
                <a:alphaModFix/>
              </a:blip>
              <a:srcRect b="0" l="0" r="0" t="0"/>
              <a:stretch/>
            </p:blipFill>
            <p:spPr>
              <a:xfrm>
                <a:off x="3916298" y="4491676"/>
                <a:ext cx="286914" cy="421933"/>
              </a:xfrm>
              <a:prstGeom prst="rect">
                <a:avLst/>
              </a:prstGeom>
              <a:noFill/>
              <a:ln>
                <a:noFill/>
              </a:ln>
            </p:spPr>
          </p:pic>
        </p:grpSp>
        <p:pic>
          <p:nvPicPr>
            <p:cNvPr descr="C:\IBM\Icon Redesign\pngs_general\ibm_icon_general_time_blu.png" id="2337" name="Google Shape;2337;p87"/>
            <p:cNvPicPr preferRelativeResize="0"/>
            <p:nvPr/>
          </p:nvPicPr>
          <p:blipFill rotWithShape="1">
            <a:blip r:embed="rId15">
              <a:alphaModFix/>
            </a:blip>
            <a:srcRect b="0" l="0" r="0" t="0"/>
            <a:stretch/>
          </p:blipFill>
          <p:spPr>
            <a:xfrm>
              <a:off x="5252439" y="3488258"/>
              <a:ext cx="361743" cy="363775"/>
            </a:xfrm>
            <a:prstGeom prst="rect">
              <a:avLst/>
            </a:prstGeom>
            <a:noFill/>
            <a:ln>
              <a:noFill/>
            </a:ln>
          </p:spPr>
        </p:pic>
      </p:grpSp>
      <p:pic>
        <p:nvPicPr>
          <p:cNvPr id="2338" name="Google Shape;2338;p87"/>
          <p:cNvPicPr preferRelativeResize="0"/>
          <p:nvPr/>
        </p:nvPicPr>
        <p:blipFill rotWithShape="1">
          <a:blip r:embed="rId16">
            <a:alphaModFix/>
          </a:blip>
          <a:srcRect b="1789" l="1193" r="967" t="1451"/>
          <a:stretch/>
        </p:blipFill>
        <p:spPr>
          <a:xfrm>
            <a:off x="3218014" y="3109486"/>
            <a:ext cx="1813535" cy="5622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9"/>
          <p:cNvSpPr/>
          <p:nvPr/>
        </p:nvSpPr>
        <p:spPr>
          <a:xfrm>
            <a:off x="0" y="0"/>
            <a:ext cx="41409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Power BI Desktop</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358" name="Google Shape;358;p9"/>
          <p:cNvGrpSpPr/>
          <p:nvPr/>
        </p:nvGrpSpPr>
        <p:grpSpPr>
          <a:xfrm>
            <a:off x="103627" y="700871"/>
            <a:ext cx="7658760" cy="146988"/>
            <a:chOff x="852265" y="4364980"/>
            <a:chExt cx="9566275" cy="147638"/>
          </a:xfrm>
        </p:grpSpPr>
        <p:sp>
          <p:nvSpPr>
            <p:cNvPr id="359" name="Google Shape;359;p9"/>
            <p:cNvSpPr/>
            <p:nvPr/>
          </p:nvSpPr>
          <p:spPr>
            <a:xfrm>
              <a:off x="8522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858F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60" name="Google Shape;360;p9"/>
            <p:cNvSpPr/>
            <p:nvPr/>
          </p:nvSpPr>
          <p:spPr>
            <a:xfrm>
              <a:off x="22238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61" name="Google Shape;361;p9"/>
            <p:cNvSpPr/>
            <p:nvPr/>
          </p:nvSpPr>
          <p:spPr>
            <a:xfrm>
              <a:off x="3597053" y="4364980"/>
              <a:ext cx="1350963" cy="147638"/>
            </a:xfrm>
            <a:custGeom>
              <a:rect b="b" l="l" r="r" t="t"/>
              <a:pathLst>
                <a:path extrusionOk="0" h="93" w="851">
                  <a:moveTo>
                    <a:pt x="815" y="93"/>
                  </a:moveTo>
                  <a:lnTo>
                    <a:pt x="406" y="93"/>
                  </a:lnTo>
                  <a:lnTo>
                    <a:pt x="0" y="93"/>
                  </a:lnTo>
                  <a:lnTo>
                    <a:pt x="37" y="47"/>
                  </a:lnTo>
                  <a:lnTo>
                    <a:pt x="0" y="0"/>
                  </a:lnTo>
                  <a:lnTo>
                    <a:pt x="406" y="0"/>
                  </a:lnTo>
                  <a:lnTo>
                    <a:pt x="815" y="0"/>
                  </a:lnTo>
                  <a:lnTo>
                    <a:pt x="851" y="47"/>
                  </a:lnTo>
                  <a:lnTo>
                    <a:pt x="815" y="93"/>
                  </a:lnTo>
                  <a:close/>
                </a:path>
              </a:pathLst>
            </a:custGeom>
            <a:solidFill>
              <a:srgbClr val="8EC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62" name="Google Shape;362;p9"/>
            <p:cNvSpPr/>
            <p:nvPr/>
          </p:nvSpPr>
          <p:spPr>
            <a:xfrm>
              <a:off x="7710265" y="4364980"/>
              <a:ext cx="1352550" cy="147638"/>
            </a:xfrm>
            <a:custGeom>
              <a:rect b="b" l="l" r="r" t="t"/>
              <a:pathLst>
                <a:path extrusionOk="0" h="93" w="852">
                  <a:moveTo>
                    <a:pt x="815" y="93"/>
                  </a:moveTo>
                  <a:lnTo>
                    <a:pt x="407" y="93"/>
                  </a:lnTo>
                  <a:lnTo>
                    <a:pt x="0" y="93"/>
                  </a:lnTo>
                  <a:lnTo>
                    <a:pt x="37" y="47"/>
                  </a:lnTo>
                  <a:lnTo>
                    <a:pt x="0" y="0"/>
                  </a:lnTo>
                  <a:lnTo>
                    <a:pt x="407" y="0"/>
                  </a:lnTo>
                  <a:lnTo>
                    <a:pt x="815" y="0"/>
                  </a:lnTo>
                  <a:lnTo>
                    <a:pt x="852" y="47"/>
                  </a:lnTo>
                  <a:lnTo>
                    <a:pt x="815" y="93"/>
                  </a:lnTo>
                  <a:close/>
                </a:path>
              </a:pathLst>
            </a:custGeom>
            <a:solidFill>
              <a:srgbClr val="997F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63" name="Google Shape;363;p9"/>
            <p:cNvSpPr/>
            <p:nvPr/>
          </p:nvSpPr>
          <p:spPr>
            <a:xfrm>
              <a:off x="9069165"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56C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64" name="Google Shape;364;p9"/>
            <p:cNvSpPr/>
            <p:nvPr/>
          </p:nvSpPr>
          <p:spPr>
            <a:xfrm>
              <a:off x="4968653" y="4364980"/>
              <a:ext cx="1349375" cy="147638"/>
            </a:xfrm>
            <a:custGeom>
              <a:rect b="b" l="l" r="r" t="t"/>
              <a:pathLst>
                <a:path extrusionOk="0" h="93" w="850">
                  <a:moveTo>
                    <a:pt x="813" y="93"/>
                  </a:moveTo>
                  <a:lnTo>
                    <a:pt x="407" y="93"/>
                  </a:lnTo>
                  <a:lnTo>
                    <a:pt x="0" y="93"/>
                  </a:lnTo>
                  <a:lnTo>
                    <a:pt x="37" y="47"/>
                  </a:lnTo>
                  <a:lnTo>
                    <a:pt x="0" y="0"/>
                  </a:lnTo>
                  <a:lnTo>
                    <a:pt x="407" y="0"/>
                  </a:lnTo>
                  <a:lnTo>
                    <a:pt x="813" y="0"/>
                  </a:lnTo>
                  <a:lnTo>
                    <a:pt x="850" y="47"/>
                  </a:lnTo>
                  <a:lnTo>
                    <a:pt x="813" y="93"/>
                  </a:lnTo>
                  <a:close/>
                </a:path>
              </a:pathLst>
            </a:custGeom>
            <a:solidFill>
              <a:srgbClr val="FDBD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65" name="Google Shape;365;p9"/>
            <p:cNvSpPr/>
            <p:nvPr/>
          </p:nvSpPr>
          <p:spPr>
            <a:xfrm>
              <a:off x="6338665" y="4364980"/>
              <a:ext cx="1352550" cy="147638"/>
            </a:xfrm>
            <a:custGeom>
              <a:rect b="b" l="l" r="r" t="t"/>
              <a:pathLst>
                <a:path extrusionOk="0" h="93" w="852">
                  <a:moveTo>
                    <a:pt x="815" y="93"/>
                  </a:moveTo>
                  <a:lnTo>
                    <a:pt x="408" y="93"/>
                  </a:lnTo>
                  <a:lnTo>
                    <a:pt x="0" y="93"/>
                  </a:lnTo>
                  <a:lnTo>
                    <a:pt x="37" y="47"/>
                  </a:lnTo>
                  <a:lnTo>
                    <a:pt x="0" y="0"/>
                  </a:lnTo>
                  <a:lnTo>
                    <a:pt x="408" y="0"/>
                  </a:lnTo>
                  <a:lnTo>
                    <a:pt x="815" y="0"/>
                  </a:lnTo>
                  <a:lnTo>
                    <a:pt x="852" y="47"/>
                  </a:lnTo>
                  <a:lnTo>
                    <a:pt x="815" y="93"/>
                  </a:lnTo>
                  <a:close/>
                </a:path>
              </a:pathLst>
            </a:custGeom>
            <a:solidFill>
              <a:srgbClr val="E780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366" name="Google Shape;366;p9"/>
            <p:cNvSpPr/>
            <p:nvPr/>
          </p:nvSpPr>
          <p:spPr>
            <a:xfrm>
              <a:off x="980640"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7" name="Google Shape;367;p9"/>
            <p:cNvSpPr/>
            <p:nvPr/>
          </p:nvSpPr>
          <p:spPr>
            <a:xfrm>
              <a:off x="3758214"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8" name="Google Shape;368;p9"/>
            <p:cNvSpPr/>
            <p:nvPr/>
          </p:nvSpPr>
          <p:spPr>
            <a:xfrm>
              <a:off x="6535788" y="4399840"/>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9" name="Google Shape;369;p9"/>
            <p:cNvSpPr/>
            <p:nvPr/>
          </p:nvSpPr>
          <p:spPr>
            <a:xfrm rot="10800000">
              <a:off x="510316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0" name="Google Shape;370;p9"/>
            <p:cNvSpPr/>
            <p:nvPr/>
          </p:nvSpPr>
          <p:spPr>
            <a:xfrm rot="10800000">
              <a:off x="7849270"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1" name="Google Shape;371;p9"/>
            <p:cNvSpPr/>
            <p:nvPr/>
          </p:nvSpPr>
          <p:spPr>
            <a:xfrm rot="10800000">
              <a:off x="9209492" y="4399721"/>
              <a:ext cx="82800" cy="82800"/>
            </a:xfrm>
            <a:prstGeom prst="ellipse">
              <a:avLst/>
            </a:prstGeom>
            <a:noFill/>
            <a:ln cap="rnd" cmpd="sng" w="1587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72" name="Google Shape;372;p9"/>
          <p:cNvSpPr/>
          <p:nvPr/>
        </p:nvSpPr>
        <p:spPr>
          <a:xfrm>
            <a:off x="803675" y="1013400"/>
            <a:ext cx="4031100" cy="69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1400" u="none" cap="none" strike="noStrike">
                <a:solidFill>
                  <a:schemeClr val="dk1"/>
                </a:solidFill>
                <a:latin typeface="Arial"/>
                <a:ea typeface="Arial"/>
                <a:cs typeface="Arial"/>
                <a:sym typeface="Arial"/>
              </a:rPr>
              <a:t>Analyze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US" sz="1400" u="none" cap="none" strike="noStrike">
                <a:solidFill>
                  <a:schemeClr val="dk1"/>
                </a:solidFill>
                <a:latin typeface="Arial"/>
                <a:ea typeface="Arial"/>
                <a:cs typeface="Arial"/>
                <a:sym typeface="Arial"/>
              </a:rPr>
              <a:t>Build powerful models and flexible measures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Automatically created model when connecting to data</a:t>
            </a:r>
            <a:endParaRPr b="0" i="0" sz="1400" u="none" cap="none" strike="noStrike">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High performance, in-memory engine</a:t>
            </a:r>
            <a:endParaRPr b="0" i="0" sz="1400" u="none" cap="none" strike="noStrike">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Point and click analysis with Quick measures, clustering &amp; binning</a:t>
            </a:r>
            <a:endParaRPr b="0" i="0" sz="1400" u="none" cap="none" strike="noStrike">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AutoNum type="arabicPeriod"/>
            </a:pPr>
            <a:r>
              <a:rPr b="0" i="0" lang="en-US" sz="1400" u="none" cap="none" strike="noStrike">
                <a:solidFill>
                  <a:schemeClr val="dk1"/>
                </a:solidFill>
                <a:latin typeface="Lora"/>
                <a:ea typeface="Lora"/>
                <a:cs typeface="Lora"/>
                <a:sym typeface="Lora"/>
              </a:rPr>
              <a:t>Create powerful measures with familiar DAX (Data Analysis Expressions) formulas</a:t>
            </a:r>
            <a:endParaRPr b="0" i="0" sz="1400" u="none" cap="none" strike="noStrike">
              <a:solidFill>
                <a:schemeClr val="dk1"/>
              </a:solidFill>
              <a:latin typeface="Arial"/>
              <a:ea typeface="Arial"/>
              <a:cs typeface="Arial"/>
              <a:sym typeface="Arial"/>
            </a:endParaRPr>
          </a:p>
        </p:txBody>
      </p:sp>
      <p:pic>
        <p:nvPicPr>
          <p:cNvPr id="373" name="Google Shape;373;p9"/>
          <p:cNvPicPr preferRelativeResize="0"/>
          <p:nvPr/>
        </p:nvPicPr>
        <p:blipFill rotWithShape="1">
          <a:blip r:embed="rId3">
            <a:alphaModFix/>
          </a:blip>
          <a:srcRect b="0" l="0" r="0" t="0"/>
          <a:stretch/>
        </p:blipFill>
        <p:spPr>
          <a:xfrm>
            <a:off x="203525" y="964025"/>
            <a:ext cx="539426" cy="539426"/>
          </a:xfrm>
          <a:prstGeom prst="rect">
            <a:avLst/>
          </a:prstGeom>
          <a:noFill/>
          <a:ln>
            <a:noFill/>
          </a:ln>
        </p:spPr>
      </p:pic>
      <p:pic>
        <p:nvPicPr>
          <p:cNvPr id="374" name="Google Shape;374;p9"/>
          <p:cNvPicPr preferRelativeResize="0"/>
          <p:nvPr/>
        </p:nvPicPr>
        <p:blipFill rotWithShape="1">
          <a:blip r:embed="rId4">
            <a:alphaModFix/>
          </a:blip>
          <a:srcRect b="0" l="0" r="0" t="0"/>
          <a:stretch/>
        </p:blipFill>
        <p:spPr>
          <a:xfrm>
            <a:off x="5164200" y="847838"/>
            <a:ext cx="2572549" cy="2572549"/>
          </a:xfrm>
          <a:prstGeom prst="rect">
            <a:avLst/>
          </a:prstGeom>
          <a:noFill/>
          <a:ln>
            <a:noFill/>
          </a:ln>
        </p:spPr>
      </p:pic>
      <p:pic>
        <p:nvPicPr>
          <p:cNvPr id="375" name="Google Shape;375;p9"/>
          <p:cNvPicPr preferRelativeResize="0"/>
          <p:nvPr/>
        </p:nvPicPr>
        <p:blipFill rotWithShape="1">
          <a:blip r:embed="rId5">
            <a:alphaModFix/>
          </a:blip>
          <a:srcRect b="0" l="0" r="0" t="0"/>
          <a:stretch/>
        </p:blipFill>
        <p:spPr>
          <a:xfrm>
            <a:off x="5669213" y="1253175"/>
            <a:ext cx="1562501" cy="939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ce">
  <a:themeElements>
    <a:clrScheme name="Slice">
      <a:dk1>
        <a:srgbClr val="000000"/>
      </a:dk1>
      <a:lt1>
        <a:srgbClr val="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